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91" r:id="rId36"/>
    <p:sldId id="292" r:id="rId37"/>
    <p:sldId id="293" r:id="rId38"/>
    <p:sldId id="29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PG" initials="B" lastIdx="21" clrIdx="0">
    <p:extLst>
      <p:ext uri="{19B8F6BF-5375-455C-9EA6-DF929625EA0E}">
        <p15:presenceInfo xmlns:p15="http://schemas.microsoft.com/office/powerpoint/2012/main" userId="BP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1810"/>
    <a:srgbClr val="25B5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1599" y="1122363"/>
            <a:ext cx="6652591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599" y="3602038"/>
            <a:ext cx="66525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4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1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5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2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5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89611"/>
            <a:ext cx="10515600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D79ED-3FA7-4EF8-964B-EB8BCFAB02F8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10475" y="4914981"/>
            <a:ext cx="896556" cy="32439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 rot="16200000">
            <a:off x="-2113768" y="2546065"/>
            <a:ext cx="38886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bs-Latn-BA" sz="1200" b="1" baseline="0" dirty="0">
                <a:solidFill>
                  <a:schemeClr val="bg1">
                    <a:lumMod val="65000"/>
                  </a:schemeClr>
                </a:solidFill>
              </a:rPr>
              <a:t>prezentr.com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!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E9181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39409" y="186698"/>
            <a:ext cx="6652591" cy="2387600"/>
          </a:xfrm>
        </p:spPr>
        <p:txBody>
          <a:bodyPr/>
          <a:lstStyle/>
          <a:p>
            <a:r>
              <a:rPr lang="fa-IR" dirty="0">
                <a:latin typeface="Times New Roman" panose="02020603050405020304" pitchFamily="18" charset="0"/>
                <a:cs typeface="2  Titr" panose="00000700000000000000" pitchFamily="2" charset="-78"/>
              </a:rPr>
              <a:t>نگارش پتنت</a:t>
            </a:r>
            <a:endParaRPr lang="en-US" dirty="0">
              <a:latin typeface="Times New Roman" panose="02020603050405020304" pitchFamily="18" charset="0"/>
              <a:cs typeface="2 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3200" dirty="0">
                <a:solidFill>
                  <a:srgbClr val="FF0000"/>
                </a:solidFill>
                <a:cs typeface="2  Titr" panose="00000700000000000000" pitchFamily="2" charset="-78"/>
              </a:rPr>
              <a:t>مرکز رشد دانشگاه علوم پزشکی هرمزگان، بندرعباس بهار 1401</a:t>
            </a:r>
            <a:endParaRPr lang="en-US" sz="3200" b="1" dirty="0">
              <a:solidFill>
                <a:srgbClr val="FF0000"/>
              </a:solidFill>
              <a:cs typeface="2  Titr" panose="00000700000000000000" pitchFamily="2" charset="-7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6C95644-BAFE-FFBD-D0F4-1F29A497593D}"/>
              </a:ext>
            </a:extLst>
          </p:cNvPr>
          <p:cNvCxnSpPr/>
          <p:nvPr/>
        </p:nvCxnSpPr>
        <p:spPr>
          <a:xfrm>
            <a:off x="5539409" y="2934586"/>
            <a:ext cx="5582247" cy="0"/>
          </a:xfrm>
          <a:prstGeom prst="line">
            <a:avLst/>
          </a:prstGeom>
          <a:ln w="539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92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9D958-B123-05EA-6DED-2169F7797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515028"/>
            <a:ext cx="10515600" cy="4387352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fa-IR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2  Titr" panose="00000700000000000000" pitchFamily="2" charset="-78"/>
              </a:rPr>
              <a:t>کیت تشخیص سرطان شامل سنسور اندازه گیری امپدانس الکتریکی سلول ها</a:t>
            </a:r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cs typeface="2  Titr" panose="000007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BB8764-DE6E-07DF-C02E-83E2EB719456}"/>
              </a:ext>
            </a:extLst>
          </p:cNvPr>
          <p:cNvSpPr/>
          <p:nvPr/>
        </p:nvSpPr>
        <p:spPr>
          <a:xfrm>
            <a:off x="271200" y="2470648"/>
            <a:ext cx="11649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rgbClr val="E9181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Pavement Drainage Evaluation System</a:t>
            </a:r>
            <a:endParaRPr lang="en-US" sz="5400" b="0" cap="none" spc="0" dirty="0">
              <a:ln w="0"/>
              <a:solidFill>
                <a:srgbClr val="E9181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122" name="Picture 2" descr="اهمیت تگ Title tags">
            <a:extLst>
              <a:ext uri="{FF2B5EF4-FFF2-40B4-BE49-F238E27FC236}">
                <a16:creationId xmlns:a16="http://schemas.microsoft.com/office/drawing/2014/main" id="{D19ED0B1-E3AB-33FA-99CA-CF9D44682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"/>
            <a:ext cx="3325837" cy="218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498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CC8189D-BCEB-3817-5B16-D09DA4D1C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40" y="590843"/>
            <a:ext cx="3479411" cy="30252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554E19-2743-BBF9-2546-F586DB48E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7446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492591D-C5A2-BF3B-18B5-8A957780E5B5}"/>
              </a:ext>
            </a:extLst>
          </p:cNvPr>
          <p:cNvSpPr/>
          <p:nvPr/>
        </p:nvSpPr>
        <p:spPr>
          <a:xfrm>
            <a:off x="4058529" y="1787341"/>
            <a:ext cx="6794695" cy="1828800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dirty="0">
                <a:cs typeface="2  Titr" panose="00000700000000000000" pitchFamily="2" charset="-78"/>
              </a:rPr>
              <a:t>ماده (13) آیین نامه اجرایی قانون ثبت اختراعات ، طرح های صنعتی و علایم تجاری</a:t>
            </a:r>
            <a:endParaRPr lang="en-US" sz="3200" dirty="0">
              <a:cs typeface="2  Titr" panose="00000700000000000000" pitchFamily="2" charset="-78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18C98C8-E439-DEF0-6196-0A6C2D01E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43" y="3839479"/>
            <a:ext cx="8882575" cy="17805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r">
              <a:lnSpc>
                <a:spcPct val="150000"/>
              </a:lnSpc>
              <a:buNone/>
            </a:pPr>
            <a:r>
              <a:rPr lang="fa-IR" sz="3200" dirty="0">
                <a:cs typeface="2  Titr" panose="00000700000000000000" pitchFamily="2" charset="-78"/>
              </a:rPr>
              <a:t>زمینه فنی که اختراع به آن تعلق دارد را تعیین می کند تا در جستجوی سوابق اختراع ادعایی مورد استفاده قرار گیرد</a:t>
            </a:r>
            <a:endParaRPr lang="en-US" sz="3200" dirty="0">
              <a:cs typeface="2  Titr" panose="00000700000000000000" pitchFamily="2" charset="-78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34FE31D-9F21-941D-A975-ED32E515D24F}"/>
              </a:ext>
            </a:extLst>
          </p:cNvPr>
          <p:cNvSpPr/>
          <p:nvPr/>
        </p:nvSpPr>
        <p:spPr>
          <a:xfrm>
            <a:off x="7455877" y="154108"/>
            <a:ext cx="4235548" cy="13255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dirty="0">
                <a:cs typeface="2  Titr" panose="00000700000000000000" pitchFamily="2" charset="-78"/>
              </a:rPr>
              <a:t>زمینه فنی اختراع</a:t>
            </a:r>
            <a:endParaRPr lang="en-US" sz="3200" dirty="0"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6357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C6646-B8CE-8DC2-E1C6-5D78EB0ED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2705D06-5CD0-56C6-C596-1A299A814CE0}"/>
              </a:ext>
            </a:extLst>
          </p:cNvPr>
          <p:cNvSpPr/>
          <p:nvPr/>
        </p:nvSpPr>
        <p:spPr>
          <a:xfrm>
            <a:off x="8821002" y="681037"/>
            <a:ext cx="1532257" cy="97132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dk1"/>
              </a:solidFill>
              <a:cs typeface="2  Titr" panose="000007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383B22-21C7-B13A-5493-77774A8579E7}"/>
              </a:ext>
            </a:extLst>
          </p:cNvPr>
          <p:cNvSpPr/>
          <p:nvPr/>
        </p:nvSpPr>
        <p:spPr>
          <a:xfrm>
            <a:off x="8948174" y="681037"/>
            <a:ext cx="1277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cs typeface="2  Titr" panose="00000700000000000000" pitchFamily="2" charset="-78"/>
              </a:rPr>
              <a:t>مثال</a:t>
            </a:r>
            <a:endParaRPr lang="en-US" sz="54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2A0181E-EF16-4069-D1B4-F9B02DE01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C27F321-A8C3-7D70-88E1-4FED6A081BC0}"/>
              </a:ext>
            </a:extLst>
          </p:cNvPr>
          <p:cNvSpPr/>
          <p:nvPr/>
        </p:nvSpPr>
        <p:spPr>
          <a:xfrm>
            <a:off x="7941771" y="2272582"/>
            <a:ext cx="1758461" cy="109376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cs typeface="2  Titr" panose="00000700000000000000" pitchFamily="2" charset="-78"/>
              </a:rPr>
              <a:t>عنوان</a:t>
            </a:r>
            <a:endParaRPr lang="en-US" sz="540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cs typeface="2  Titr" panose="00000700000000000000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1D285FE-A6FF-4A5C-11AD-6A157280C34D}"/>
              </a:ext>
            </a:extLst>
          </p:cNvPr>
          <p:cNvSpPr/>
          <p:nvPr/>
        </p:nvSpPr>
        <p:spPr>
          <a:xfrm>
            <a:off x="7601753" y="3962688"/>
            <a:ext cx="2692842" cy="109376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cs typeface="2  Titr" panose="00000700000000000000" pitchFamily="2" charset="-78"/>
              </a:rPr>
              <a:t>زمینه فنی</a:t>
            </a:r>
            <a:endParaRPr lang="en-US" sz="540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cs typeface="2  Titr" panose="00000700000000000000" pitchFamily="2" charset="-78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03D2CDD-19FB-4C8B-0F6F-BBE433AA89D3}"/>
              </a:ext>
            </a:extLst>
          </p:cNvPr>
          <p:cNvSpPr/>
          <p:nvPr/>
        </p:nvSpPr>
        <p:spPr>
          <a:xfrm>
            <a:off x="754967" y="2264450"/>
            <a:ext cx="6752491" cy="1093763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cs typeface="2  Titr" panose="00000700000000000000" pitchFamily="2" charset="-78"/>
              </a:rPr>
              <a:t>تصویری برداری تشدید مغناطیسی قطبی</a:t>
            </a:r>
            <a:endParaRPr lang="en-US" sz="280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cs typeface="2  Titr" panose="00000700000000000000" pitchFamily="2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F0907ED-B918-4948-2EB1-9CD61A5144B9}"/>
              </a:ext>
            </a:extLst>
          </p:cNvPr>
          <p:cNvSpPr/>
          <p:nvPr/>
        </p:nvSpPr>
        <p:spPr>
          <a:xfrm>
            <a:off x="689317" y="3457137"/>
            <a:ext cx="6752492" cy="2883877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cs typeface="2  Titr" panose="00000700000000000000" pitchFamily="2" charset="-78"/>
              </a:rPr>
              <a:t>اختراع حاضر بطور کلی مربوط به تصویربرداری تشدید مغناطیسی، بطور مشخص مربوط به روشی برای انجام ام آر ای قطبی و مخصوصا مربوط به کاربردهای ان در تصوبرداری از قلب است</a:t>
            </a:r>
            <a:endParaRPr lang="en-US" sz="280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69021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BA507-EA01-EA50-A40E-AAF1C7405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9968" y="5276624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 Cardiac MRI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5811E-DC32-F204-2498-2E79CE853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4606" y="1758609"/>
            <a:ext cx="10515600" cy="438735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MRI                                           polar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8E61DD1-E6E3-FE3F-6373-20722BF47BB6}"/>
              </a:ext>
            </a:extLst>
          </p:cNvPr>
          <p:cNvSpPr/>
          <p:nvPr/>
        </p:nvSpPr>
        <p:spPr>
          <a:xfrm>
            <a:off x="8187396" y="470725"/>
            <a:ext cx="2912013" cy="11143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cs typeface="2  Titr" panose="00000700000000000000" pitchFamily="2" charset="-78"/>
              </a:rPr>
              <a:t>توصیف اختراع</a:t>
            </a:r>
            <a:endParaRPr lang="en-US" sz="360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cs typeface="2  Titr" panose="00000700000000000000" pitchFamily="2" charset="-78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DCAB320-9C74-47FB-75E9-B81D29F6AFA3}"/>
              </a:ext>
            </a:extLst>
          </p:cNvPr>
          <p:cNvCxnSpPr/>
          <p:nvPr/>
        </p:nvCxnSpPr>
        <p:spPr>
          <a:xfrm flipH="1">
            <a:off x="1181686" y="1027906"/>
            <a:ext cx="7005710" cy="0"/>
          </a:xfrm>
          <a:prstGeom prst="line">
            <a:avLst/>
          </a:prstGeom>
          <a:ln w="66675">
            <a:solidFill>
              <a:schemeClr val="tx1">
                <a:lumMod val="95000"/>
                <a:lumOff val="5000"/>
                <a:alpha val="5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9F1112E-FAE5-0FC3-D972-860CC574AC13}"/>
              </a:ext>
            </a:extLst>
          </p:cNvPr>
          <p:cNvSpPr/>
          <p:nvPr/>
        </p:nvSpPr>
        <p:spPr>
          <a:xfrm>
            <a:off x="3850792" y="2237341"/>
            <a:ext cx="764345" cy="5726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01B430-EB7E-2EF8-80D3-D0D822A14E53}"/>
              </a:ext>
            </a:extLst>
          </p:cNvPr>
          <p:cNvSpPr/>
          <p:nvPr/>
        </p:nvSpPr>
        <p:spPr>
          <a:xfrm>
            <a:off x="2968505" y="3980753"/>
            <a:ext cx="764345" cy="5726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AD594C-1911-A4EB-32F9-C76A9AB4A502}"/>
              </a:ext>
            </a:extLst>
          </p:cNvPr>
          <p:cNvSpPr/>
          <p:nvPr/>
        </p:nvSpPr>
        <p:spPr>
          <a:xfrm>
            <a:off x="3850793" y="3964555"/>
            <a:ext cx="764345" cy="5726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EE1CF0-161E-22BC-FA1D-5728FE472A84}"/>
              </a:ext>
            </a:extLst>
          </p:cNvPr>
          <p:cNvSpPr/>
          <p:nvPr/>
        </p:nvSpPr>
        <p:spPr>
          <a:xfrm>
            <a:off x="4803652" y="4019468"/>
            <a:ext cx="764345" cy="5152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317AE4-76E3-FD1A-20C7-2C5D2E3C188E}"/>
              </a:ext>
            </a:extLst>
          </p:cNvPr>
          <p:cNvSpPr/>
          <p:nvPr/>
        </p:nvSpPr>
        <p:spPr>
          <a:xfrm>
            <a:off x="4740266" y="5636594"/>
            <a:ext cx="764345" cy="5726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73565C-EFF8-9CC7-73A3-F3B4AA0D54E8}"/>
              </a:ext>
            </a:extLst>
          </p:cNvPr>
          <p:cNvSpPr/>
          <p:nvPr/>
        </p:nvSpPr>
        <p:spPr>
          <a:xfrm>
            <a:off x="3872865" y="5633138"/>
            <a:ext cx="764345" cy="5726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66EB93-F2C8-1A3B-C0CB-43F8D3C4D94B}"/>
              </a:ext>
            </a:extLst>
          </p:cNvPr>
          <p:cNvSpPr/>
          <p:nvPr/>
        </p:nvSpPr>
        <p:spPr>
          <a:xfrm>
            <a:off x="5668452" y="5669330"/>
            <a:ext cx="764345" cy="5726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Sign 15">
            <a:extLst>
              <a:ext uri="{FF2B5EF4-FFF2-40B4-BE49-F238E27FC236}">
                <a16:creationId xmlns:a16="http://schemas.microsoft.com/office/drawing/2014/main" id="{42440A3D-78AD-36CA-D9FD-1112D55FDEF5}"/>
              </a:ext>
            </a:extLst>
          </p:cNvPr>
          <p:cNvSpPr/>
          <p:nvPr/>
        </p:nvSpPr>
        <p:spPr>
          <a:xfrm rot="16200000" flipH="1">
            <a:off x="3576974" y="2974127"/>
            <a:ext cx="1381386" cy="789604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Sign 16">
            <a:extLst>
              <a:ext uri="{FF2B5EF4-FFF2-40B4-BE49-F238E27FC236}">
                <a16:creationId xmlns:a16="http://schemas.microsoft.com/office/drawing/2014/main" id="{C7769933-2CB0-1637-9995-808EFE351575}"/>
              </a:ext>
            </a:extLst>
          </p:cNvPr>
          <p:cNvSpPr/>
          <p:nvPr/>
        </p:nvSpPr>
        <p:spPr>
          <a:xfrm flipH="1">
            <a:off x="4220788" y="3001190"/>
            <a:ext cx="1133342" cy="78960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Sign 17">
            <a:extLst>
              <a:ext uri="{FF2B5EF4-FFF2-40B4-BE49-F238E27FC236}">
                <a16:creationId xmlns:a16="http://schemas.microsoft.com/office/drawing/2014/main" id="{D15F820C-AD9D-55DC-2C6C-0CDE5C3CF6C2}"/>
              </a:ext>
            </a:extLst>
          </p:cNvPr>
          <p:cNvSpPr/>
          <p:nvPr/>
        </p:nvSpPr>
        <p:spPr>
          <a:xfrm rot="16200000" flipH="1">
            <a:off x="4451102" y="4684791"/>
            <a:ext cx="1381386" cy="789604"/>
          </a:xfrm>
          <a:prstGeom prst="mathMinu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Sign 18">
            <a:extLst>
              <a:ext uri="{FF2B5EF4-FFF2-40B4-BE49-F238E27FC236}">
                <a16:creationId xmlns:a16="http://schemas.microsoft.com/office/drawing/2014/main" id="{BAC1ABF1-747D-EE49-DCA7-9AF4C58DF796}"/>
              </a:ext>
            </a:extLst>
          </p:cNvPr>
          <p:cNvSpPr/>
          <p:nvPr/>
        </p:nvSpPr>
        <p:spPr>
          <a:xfrm rot="5400000" flipH="1">
            <a:off x="4806337" y="3308191"/>
            <a:ext cx="632201" cy="789604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Sign 19">
            <a:extLst>
              <a:ext uri="{FF2B5EF4-FFF2-40B4-BE49-F238E27FC236}">
                <a16:creationId xmlns:a16="http://schemas.microsoft.com/office/drawing/2014/main" id="{8D776FCC-5E83-C50A-7B9B-6BCA91C8846A}"/>
              </a:ext>
            </a:extLst>
          </p:cNvPr>
          <p:cNvSpPr/>
          <p:nvPr/>
        </p:nvSpPr>
        <p:spPr>
          <a:xfrm flipH="1">
            <a:off x="3169026" y="3015583"/>
            <a:ext cx="1133342" cy="789604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Sign 20">
            <a:extLst>
              <a:ext uri="{FF2B5EF4-FFF2-40B4-BE49-F238E27FC236}">
                <a16:creationId xmlns:a16="http://schemas.microsoft.com/office/drawing/2014/main" id="{769876C0-8942-511A-E38A-BEA86A63BA4C}"/>
              </a:ext>
            </a:extLst>
          </p:cNvPr>
          <p:cNvSpPr/>
          <p:nvPr/>
        </p:nvSpPr>
        <p:spPr>
          <a:xfrm rot="5400000" flipH="1">
            <a:off x="3139845" y="3310075"/>
            <a:ext cx="551753" cy="789604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Sign 21">
            <a:extLst>
              <a:ext uri="{FF2B5EF4-FFF2-40B4-BE49-F238E27FC236}">
                <a16:creationId xmlns:a16="http://schemas.microsoft.com/office/drawing/2014/main" id="{5AE6AD9D-30EB-90C4-BC8D-A0DBBA409D21}"/>
              </a:ext>
            </a:extLst>
          </p:cNvPr>
          <p:cNvSpPr/>
          <p:nvPr/>
        </p:nvSpPr>
        <p:spPr>
          <a:xfrm flipH="1">
            <a:off x="4232964" y="3000819"/>
            <a:ext cx="1133342" cy="789604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Sign 22">
            <a:extLst>
              <a:ext uri="{FF2B5EF4-FFF2-40B4-BE49-F238E27FC236}">
                <a16:creationId xmlns:a16="http://schemas.microsoft.com/office/drawing/2014/main" id="{2E6B15FF-0708-5FCF-6280-D1269ED61492}"/>
              </a:ext>
            </a:extLst>
          </p:cNvPr>
          <p:cNvSpPr/>
          <p:nvPr/>
        </p:nvSpPr>
        <p:spPr>
          <a:xfrm flipH="1">
            <a:off x="4072337" y="4685539"/>
            <a:ext cx="1133342" cy="789604"/>
          </a:xfrm>
          <a:prstGeom prst="mathMinu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Sign 23">
            <a:extLst>
              <a:ext uri="{FF2B5EF4-FFF2-40B4-BE49-F238E27FC236}">
                <a16:creationId xmlns:a16="http://schemas.microsoft.com/office/drawing/2014/main" id="{96FB6EEB-7BEE-D8A4-AFB5-B8DB76EEDA9F}"/>
              </a:ext>
            </a:extLst>
          </p:cNvPr>
          <p:cNvSpPr/>
          <p:nvPr/>
        </p:nvSpPr>
        <p:spPr>
          <a:xfrm flipH="1">
            <a:off x="5081507" y="4684791"/>
            <a:ext cx="1138315" cy="789604"/>
          </a:xfrm>
          <a:prstGeom prst="mathMinu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Sign 24">
            <a:extLst>
              <a:ext uri="{FF2B5EF4-FFF2-40B4-BE49-F238E27FC236}">
                <a16:creationId xmlns:a16="http://schemas.microsoft.com/office/drawing/2014/main" id="{E403BBB1-6676-5EBE-290C-420196EB6015}"/>
              </a:ext>
            </a:extLst>
          </p:cNvPr>
          <p:cNvSpPr/>
          <p:nvPr/>
        </p:nvSpPr>
        <p:spPr>
          <a:xfrm rot="5400000" flipH="1">
            <a:off x="5664316" y="5002045"/>
            <a:ext cx="632201" cy="789604"/>
          </a:xfrm>
          <a:prstGeom prst="mathMinu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inus Sign 25">
            <a:extLst>
              <a:ext uri="{FF2B5EF4-FFF2-40B4-BE49-F238E27FC236}">
                <a16:creationId xmlns:a16="http://schemas.microsoft.com/office/drawing/2014/main" id="{2BAE04EF-A599-EC99-C8A0-AB27FA64DC4C}"/>
              </a:ext>
            </a:extLst>
          </p:cNvPr>
          <p:cNvSpPr/>
          <p:nvPr/>
        </p:nvSpPr>
        <p:spPr>
          <a:xfrm rot="5400000" flipH="1">
            <a:off x="3987073" y="5000890"/>
            <a:ext cx="632201" cy="789604"/>
          </a:xfrm>
          <a:prstGeom prst="mathMinu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Bent 26">
            <a:extLst>
              <a:ext uri="{FF2B5EF4-FFF2-40B4-BE49-F238E27FC236}">
                <a16:creationId xmlns:a16="http://schemas.microsoft.com/office/drawing/2014/main" id="{8249831D-AF3A-0764-4DA4-2054313376AE}"/>
              </a:ext>
            </a:extLst>
          </p:cNvPr>
          <p:cNvSpPr/>
          <p:nvPr/>
        </p:nvSpPr>
        <p:spPr>
          <a:xfrm>
            <a:off x="1978379" y="2283708"/>
            <a:ext cx="1366691" cy="916164"/>
          </a:xfrm>
          <a:prstGeom prst="bentArrow">
            <a:avLst>
              <a:gd name="adj1" fmla="val 25000"/>
              <a:gd name="adj2" fmla="val 26782"/>
              <a:gd name="adj3" fmla="val 25000"/>
              <a:gd name="adj4" fmla="val 4375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Arrow: Bent 27">
            <a:extLst>
              <a:ext uri="{FF2B5EF4-FFF2-40B4-BE49-F238E27FC236}">
                <a16:creationId xmlns:a16="http://schemas.microsoft.com/office/drawing/2014/main" id="{C8C76239-5D15-9B97-5633-D0CDF358A2E3}"/>
              </a:ext>
            </a:extLst>
          </p:cNvPr>
          <p:cNvSpPr/>
          <p:nvPr/>
        </p:nvSpPr>
        <p:spPr>
          <a:xfrm rot="10800000">
            <a:off x="6014258" y="3678921"/>
            <a:ext cx="1366691" cy="916164"/>
          </a:xfrm>
          <a:prstGeom prst="bentArrow">
            <a:avLst>
              <a:gd name="adj1" fmla="val 25000"/>
              <a:gd name="adj2" fmla="val 26782"/>
              <a:gd name="adj3" fmla="val 25000"/>
              <a:gd name="adj4" fmla="val 4375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Arrow: Left 28">
            <a:extLst>
              <a:ext uri="{FF2B5EF4-FFF2-40B4-BE49-F238E27FC236}">
                <a16:creationId xmlns:a16="http://schemas.microsoft.com/office/drawing/2014/main" id="{34DFA299-B84A-0E76-3A15-A02DD7780045}"/>
              </a:ext>
            </a:extLst>
          </p:cNvPr>
          <p:cNvSpPr/>
          <p:nvPr/>
        </p:nvSpPr>
        <p:spPr>
          <a:xfrm>
            <a:off x="6535853" y="5711793"/>
            <a:ext cx="928186" cy="404607"/>
          </a:xfrm>
          <a:prstGeom prst="leftArrow">
            <a:avLst>
              <a:gd name="adj1" fmla="val 56954"/>
              <a:gd name="adj2" fmla="val 50000"/>
            </a:avLst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12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89A2C-87BB-A97B-58F5-2ADE09A07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indent="180340" algn="r" rtl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fa-IR" sz="3600" b="1" kern="0" dirty="0">
                <a:effectLst/>
                <a:latin typeface="Cambria" panose="02040503050406030204" pitchFamily="18" charset="0"/>
                <a:ea typeface="Arial" panose="020B0604020202020204" pitchFamily="34" charset="0"/>
                <a:cs typeface="B Nazanin" panose="00000400000000000000" pitchFamily="2" charset="-78"/>
              </a:rPr>
              <a:t>زمينه فني اختراع مربوط</a:t>
            </a:r>
            <a:endParaRPr lang="en-US" sz="3600" b="1" kern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8B3F2-A888-457F-4668-6DF8F80FC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4803334-3310-0558-45F8-9D5912EA01CE}"/>
              </a:ext>
            </a:extLst>
          </p:cNvPr>
          <p:cNvSpPr/>
          <p:nvPr/>
        </p:nvSpPr>
        <p:spPr>
          <a:xfrm>
            <a:off x="5345724" y="1519310"/>
            <a:ext cx="6499274" cy="134698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kern="0" dirty="0">
                <a:solidFill>
                  <a:schemeClr val="tx1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ماده (10) آیین نامه اجرایی قانون ثبت اختراعات، طرح های صنعتی و علائم تجاری</a:t>
            </a:r>
            <a:endParaRPr lang="en-US" sz="3200" b="1" kern="0" dirty="0">
              <a:solidFill>
                <a:schemeClr val="tx1"/>
              </a:solidFill>
              <a:latin typeface="Cambria" panose="02040503050406030204" pitchFamily="18" charset="0"/>
              <a:cs typeface="B Nazanin" panose="000004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660BB4A-F1DA-E016-3ECF-50A0D13F9D56}"/>
              </a:ext>
            </a:extLst>
          </p:cNvPr>
          <p:cNvSpPr/>
          <p:nvPr/>
        </p:nvSpPr>
        <p:spPr>
          <a:xfrm>
            <a:off x="4586068" y="5531021"/>
            <a:ext cx="3418449" cy="900332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kern="0" dirty="0">
                <a:solidFill>
                  <a:schemeClr val="tx1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بیان مزایای اختراع</a:t>
            </a:r>
            <a:endParaRPr lang="en-US" sz="3200" b="1" kern="0" dirty="0">
              <a:solidFill>
                <a:schemeClr val="tx1"/>
              </a:solidFill>
              <a:latin typeface="Cambria" panose="02040503050406030204" pitchFamily="18" charset="0"/>
              <a:cs typeface="B Nazanin" panose="000004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F5E4F6-C472-68C1-311E-FF5D83E58EAA}"/>
              </a:ext>
            </a:extLst>
          </p:cNvPr>
          <p:cNvSpPr/>
          <p:nvPr/>
        </p:nvSpPr>
        <p:spPr>
          <a:xfrm>
            <a:off x="7003366" y="3429000"/>
            <a:ext cx="3418449" cy="90033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kern="0" dirty="0">
                <a:solidFill>
                  <a:schemeClr val="tx1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مشکل فنی و اهداف</a:t>
            </a:r>
            <a:endParaRPr lang="en-US" sz="3200" b="1" kern="0" dirty="0">
              <a:solidFill>
                <a:schemeClr val="tx1"/>
              </a:solidFill>
              <a:latin typeface="Cambria" panose="02040503050406030204" pitchFamily="18" charset="0"/>
              <a:cs typeface="B Nazanin" panose="00000400000000000000" pitchFamily="2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6F4D961-0347-6448-CC3B-2DC0DA998FBE}"/>
              </a:ext>
            </a:extLst>
          </p:cNvPr>
          <p:cNvSpPr/>
          <p:nvPr/>
        </p:nvSpPr>
        <p:spPr>
          <a:xfrm>
            <a:off x="5578428" y="4451252"/>
            <a:ext cx="4013981" cy="881575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kern="0" dirty="0">
                <a:solidFill>
                  <a:schemeClr val="tx1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شرح وضعیت دانش پیشین</a:t>
            </a:r>
            <a:endParaRPr lang="en-US" sz="3200" b="1" kern="0" dirty="0">
              <a:solidFill>
                <a:schemeClr val="tx1"/>
              </a:solidFill>
              <a:latin typeface="Cambria" panose="02040503050406030204" pitchFamily="18" charset="0"/>
              <a:cs typeface="B Nazanin" panose="000004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79F92A-BF3B-C5C3-F61B-FE2D2B15A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671" y="2391508"/>
            <a:ext cx="3460068" cy="344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35243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D627B-A6C2-EC23-5B73-E0CDA0E9A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111F1E-47C1-5272-7403-DF14259AB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CBAA943-44DD-30C0-3E00-4CFDAFC511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54" t="41795" r="64950" b="20703"/>
          <a:stretch/>
        </p:blipFill>
        <p:spPr>
          <a:xfrm>
            <a:off x="838200" y="2053883"/>
            <a:ext cx="4268371" cy="3756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B04C3FE-5FE8-E6B5-3156-606A27577222}"/>
              </a:ext>
            </a:extLst>
          </p:cNvPr>
          <p:cNvSpPr/>
          <p:nvPr/>
        </p:nvSpPr>
        <p:spPr>
          <a:xfrm>
            <a:off x="7329268" y="2053883"/>
            <a:ext cx="3713870" cy="116761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kern="0" dirty="0">
                <a:solidFill>
                  <a:schemeClr val="bg1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دستگاه، ابزار یا ماشین</a:t>
            </a:r>
            <a:endParaRPr lang="en-US" sz="3200" b="1" kern="0" dirty="0">
              <a:solidFill>
                <a:schemeClr val="bg1"/>
              </a:solidFill>
              <a:latin typeface="Cambria" panose="02040503050406030204" pitchFamily="18" charset="0"/>
              <a:cs typeface="B Nazanin" panose="00000400000000000000" pitchFamily="2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18F655B-6122-259A-797B-4D091C15A7D2}"/>
              </a:ext>
            </a:extLst>
          </p:cNvPr>
          <p:cNvSpPr/>
          <p:nvPr/>
        </p:nvSpPr>
        <p:spPr>
          <a:xfrm>
            <a:off x="9858815" y="3552090"/>
            <a:ext cx="1294228" cy="74558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kern="0" dirty="0">
                <a:solidFill>
                  <a:schemeClr val="tx1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ساختار</a:t>
            </a:r>
            <a:endParaRPr lang="en-US" sz="3200" b="1" kern="0" dirty="0">
              <a:solidFill>
                <a:schemeClr val="tx1"/>
              </a:solidFill>
              <a:latin typeface="Cambria" panose="02040503050406030204" pitchFamily="18" charset="0"/>
              <a:cs typeface="B Nazanin" panose="00000400000000000000" pitchFamily="2" charset="-78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60921F3-D9F6-B0DE-541E-C03B5F635EF7}"/>
              </a:ext>
            </a:extLst>
          </p:cNvPr>
          <p:cNvSpPr/>
          <p:nvPr/>
        </p:nvSpPr>
        <p:spPr>
          <a:xfrm>
            <a:off x="7162800" y="3559126"/>
            <a:ext cx="2696015" cy="74558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kern="0" dirty="0">
                <a:solidFill>
                  <a:schemeClr val="tx1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ارتباط بین اجزا</a:t>
            </a:r>
            <a:endParaRPr lang="en-US" sz="3200" b="1" kern="0" dirty="0">
              <a:solidFill>
                <a:schemeClr val="tx1"/>
              </a:solidFill>
              <a:latin typeface="Cambria" panose="02040503050406030204" pitchFamily="18" charset="0"/>
              <a:cs typeface="B Nazanin" panose="00000400000000000000" pitchFamily="2" charset="-78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F49A919-C72E-92D6-7E2C-BD428B2B3909}"/>
              </a:ext>
            </a:extLst>
          </p:cNvPr>
          <p:cNvSpPr/>
          <p:nvPr/>
        </p:nvSpPr>
        <p:spPr>
          <a:xfrm>
            <a:off x="5542671" y="3559126"/>
            <a:ext cx="1490002" cy="74558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kern="0" dirty="0">
                <a:solidFill>
                  <a:schemeClr val="tx1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عملکرد</a:t>
            </a:r>
            <a:endParaRPr lang="en-US" sz="3200" b="1" kern="0" dirty="0">
              <a:solidFill>
                <a:schemeClr val="tx1"/>
              </a:solidFill>
              <a:latin typeface="Cambria" panose="02040503050406030204" pitchFamily="18" charset="0"/>
              <a:cs typeface="B Nazanin" panose="00000400000000000000" pitchFamily="2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0148B3D-E628-0271-4113-7498A9D2BE1E}"/>
              </a:ext>
            </a:extLst>
          </p:cNvPr>
          <p:cNvSpPr/>
          <p:nvPr/>
        </p:nvSpPr>
        <p:spPr>
          <a:xfrm>
            <a:off x="8857664" y="4628266"/>
            <a:ext cx="1465384" cy="74558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kern="0" dirty="0">
                <a:solidFill>
                  <a:schemeClr val="tx1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موقعیت</a:t>
            </a:r>
            <a:endParaRPr lang="en-US" sz="3200" b="1" kern="0" dirty="0">
              <a:solidFill>
                <a:schemeClr val="tx1"/>
              </a:solidFill>
              <a:latin typeface="Cambria" panose="02040503050406030204" pitchFamily="18" charset="0"/>
              <a:cs typeface="B Nazanin" panose="00000400000000000000" pitchFamily="2" charset="-78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FE77191-0F6A-8945-6381-A8C4FA6C2C17}"/>
              </a:ext>
            </a:extLst>
          </p:cNvPr>
          <p:cNvSpPr/>
          <p:nvPr/>
        </p:nvSpPr>
        <p:spPr>
          <a:xfrm>
            <a:off x="7489617" y="4618223"/>
            <a:ext cx="1294228" cy="74558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kern="0" dirty="0">
                <a:solidFill>
                  <a:schemeClr val="tx1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شکل</a:t>
            </a:r>
            <a:endParaRPr lang="en-US" sz="3200" b="1" kern="0" dirty="0">
              <a:solidFill>
                <a:schemeClr val="tx1"/>
              </a:solidFill>
              <a:latin typeface="Cambria" panose="02040503050406030204" pitchFamily="18" charset="0"/>
              <a:cs typeface="B Nazanin" panose="00000400000000000000" pitchFamily="2" charset="-78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2269097-0B92-52A9-6259-0BF191278747}"/>
              </a:ext>
            </a:extLst>
          </p:cNvPr>
          <p:cNvSpPr/>
          <p:nvPr/>
        </p:nvSpPr>
        <p:spPr>
          <a:xfrm>
            <a:off x="5198451" y="4584299"/>
            <a:ext cx="2217347" cy="74558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kern="0" dirty="0">
                <a:solidFill>
                  <a:schemeClr val="tx1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اندازه و نسبت</a:t>
            </a:r>
            <a:endParaRPr lang="en-US" sz="3200" b="1" kern="0" dirty="0">
              <a:solidFill>
                <a:schemeClr val="tx1"/>
              </a:solidFill>
              <a:latin typeface="Cambria" panose="020405030504060302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3212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72295-B979-2E8F-CD3B-F1B10606A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D8ABB-8AF6-DABD-CA2C-96B0298C3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6705FD-F993-E834-0F9D-B3F864AC48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02" t="40576" r="64596" b="23755"/>
          <a:stretch/>
        </p:blipFill>
        <p:spPr>
          <a:xfrm>
            <a:off x="838200" y="2365502"/>
            <a:ext cx="3424310" cy="3235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D8E192E-7832-BA69-D137-AEBA449AC5FE}"/>
              </a:ext>
            </a:extLst>
          </p:cNvPr>
          <p:cNvSpPr/>
          <p:nvPr/>
        </p:nvSpPr>
        <p:spPr>
          <a:xfrm>
            <a:off x="8553157" y="527541"/>
            <a:ext cx="2516944" cy="97446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kern="0" dirty="0">
                <a:solidFill>
                  <a:schemeClr val="bg1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فرایند یا روش</a:t>
            </a:r>
            <a:endParaRPr lang="en-US" sz="3200" b="1" kern="0" dirty="0">
              <a:solidFill>
                <a:schemeClr val="bg1"/>
              </a:solidFill>
              <a:latin typeface="Cambria" panose="02040503050406030204" pitchFamily="18" charset="0"/>
              <a:cs typeface="B Nazanin" panose="00000400000000000000" pitchFamily="2" charset="-7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798E01F-160A-4DB6-B042-7AA390ECC7F3}"/>
              </a:ext>
            </a:extLst>
          </p:cNvPr>
          <p:cNvSpPr/>
          <p:nvPr/>
        </p:nvSpPr>
        <p:spPr>
          <a:xfrm>
            <a:off x="6096000" y="2659767"/>
            <a:ext cx="2268416" cy="81789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kern="0" dirty="0">
                <a:solidFill>
                  <a:schemeClr val="tx1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گام های فرعی</a:t>
            </a:r>
            <a:endParaRPr lang="en-US" sz="3200" b="1" kern="0" dirty="0">
              <a:solidFill>
                <a:schemeClr val="tx1"/>
              </a:solidFill>
              <a:latin typeface="Cambria" panose="02040503050406030204" pitchFamily="18" charset="0"/>
              <a:cs typeface="B Nazanin" panose="00000400000000000000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63F960A-76EC-8787-DF79-B9BA7DC6D4F3}"/>
              </a:ext>
            </a:extLst>
          </p:cNvPr>
          <p:cNvSpPr/>
          <p:nvPr/>
        </p:nvSpPr>
        <p:spPr>
          <a:xfrm>
            <a:off x="8554916" y="1972352"/>
            <a:ext cx="2477086" cy="81789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kern="0" dirty="0">
                <a:solidFill>
                  <a:schemeClr val="tx1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گام های اصلی</a:t>
            </a:r>
            <a:endParaRPr lang="en-US" sz="3200" b="1" kern="0" dirty="0">
              <a:solidFill>
                <a:schemeClr val="tx1"/>
              </a:solidFill>
              <a:latin typeface="Cambria" panose="02040503050406030204" pitchFamily="18" charset="0"/>
              <a:cs typeface="B Nazanin" panose="00000400000000000000" pitchFamily="2" charset="-78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6B2A63F-3C34-58E6-8B34-893898AB38EC}"/>
              </a:ext>
            </a:extLst>
          </p:cNvPr>
          <p:cNvSpPr/>
          <p:nvPr/>
        </p:nvSpPr>
        <p:spPr>
          <a:xfrm>
            <a:off x="6003680" y="4541172"/>
            <a:ext cx="3608949" cy="81789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kern="0" dirty="0">
                <a:solidFill>
                  <a:schemeClr val="tx1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شرایط عملیاتی</a:t>
            </a:r>
            <a:endParaRPr lang="en-US" sz="3200" b="1" kern="0" dirty="0">
              <a:solidFill>
                <a:schemeClr val="tx1"/>
              </a:solidFill>
              <a:latin typeface="Cambria" panose="02040503050406030204" pitchFamily="18" charset="0"/>
              <a:cs typeface="B Nazanin" panose="00000400000000000000" pitchFamily="2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46BCED-892B-01B8-260E-C1133FF01429}"/>
              </a:ext>
            </a:extLst>
          </p:cNvPr>
          <p:cNvSpPr/>
          <p:nvPr/>
        </p:nvSpPr>
        <p:spPr>
          <a:xfrm>
            <a:off x="4639408" y="5552227"/>
            <a:ext cx="1858107" cy="60640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kern="0" dirty="0">
                <a:solidFill>
                  <a:schemeClr val="tx1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ترکیبات</a:t>
            </a:r>
            <a:endParaRPr lang="en-US" sz="3200" b="1" kern="0" dirty="0">
              <a:solidFill>
                <a:schemeClr val="tx1"/>
              </a:solidFill>
              <a:latin typeface="Cambria" panose="02040503050406030204" pitchFamily="18" charset="0"/>
              <a:cs typeface="B Nazanin" panose="00000400000000000000" pitchFamily="2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640510D-DA7F-204F-1B57-DE0919715DF3}"/>
              </a:ext>
            </a:extLst>
          </p:cNvPr>
          <p:cNvSpPr/>
          <p:nvPr/>
        </p:nvSpPr>
        <p:spPr>
          <a:xfrm>
            <a:off x="7383195" y="3600469"/>
            <a:ext cx="3826412" cy="81789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kern="0" dirty="0">
                <a:solidFill>
                  <a:schemeClr val="tx1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ارتباط هرگام با گام قبلی</a:t>
            </a:r>
            <a:endParaRPr lang="en-US" sz="3200" b="1" kern="0" dirty="0">
              <a:solidFill>
                <a:schemeClr val="tx1"/>
              </a:solidFill>
              <a:latin typeface="Cambria" panose="020405030504060302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35211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9E23B-BE4B-04E0-27D6-D9BA8E425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2BF62-7B80-C388-F5BE-68EF48C01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BED8DC-BFFB-FEA3-10A7-D5682F739B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69" t="38353" r="64115" b="22448"/>
          <a:stretch/>
        </p:blipFill>
        <p:spPr>
          <a:xfrm>
            <a:off x="1244332" y="2347641"/>
            <a:ext cx="2940147" cy="2686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949731-3DBA-BC56-57FF-EEDDD12CD1E2}"/>
              </a:ext>
            </a:extLst>
          </p:cNvPr>
          <p:cNvSpPr/>
          <p:nvPr/>
        </p:nvSpPr>
        <p:spPr>
          <a:xfrm>
            <a:off x="6351124" y="1928154"/>
            <a:ext cx="2770160" cy="81592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kern="0" dirty="0">
                <a:solidFill>
                  <a:schemeClr val="bg1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ترکیب شیمیایی</a:t>
            </a:r>
            <a:endParaRPr lang="en-US" sz="3200" b="1" kern="0" dirty="0">
              <a:solidFill>
                <a:schemeClr val="bg1"/>
              </a:solidFill>
              <a:latin typeface="Cambria" panose="02040503050406030204" pitchFamily="18" charset="0"/>
              <a:cs typeface="B Nazanin" panose="00000400000000000000" pitchFamily="2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FBC5BCD-08E9-A585-465C-19821BA01526}"/>
              </a:ext>
            </a:extLst>
          </p:cNvPr>
          <p:cNvSpPr/>
          <p:nvPr/>
        </p:nvSpPr>
        <p:spPr>
          <a:xfrm>
            <a:off x="5146283" y="4486001"/>
            <a:ext cx="2259183" cy="956603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kern="0" dirty="0">
                <a:solidFill>
                  <a:schemeClr val="tx1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روش استفاده</a:t>
            </a:r>
            <a:endParaRPr lang="en-US" sz="3200" b="1" kern="0" dirty="0">
              <a:solidFill>
                <a:schemeClr val="tx1"/>
              </a:solidFill>
              <a:latin typeface="Cambria" panose="02040503050406030204" pitchFamily="18" charset="0"/>
              <a:cs typeface="B Nazanin" panose="000004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E347FD6-66A9-E09E-3A0B-6F24E995A5F0}"/>
              </a:ext>
            </a:extLst>
          </p:cNvPr>
          <p:cNvSpPr/>
          <p:nvPr/>
        </p:nvSpPr>
        <p:spPr>
          <a:xfrm>
            <a:off x="7736204" y="4440895"/>
            <a:ext cx="2216393" cy="956603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kern="0" dirty="0">
                <a:solidFill>
                  <a:schemeClr val="tx1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ساختار</a:t>
            </a:r>
            <a:endParaRPr lang="en-US" sz="3200" b="1" kern="0" dirty="0">
              <a:solidFill>
                <a:schemeClr val="tx1"/>
              </a:solidFill>
              <a:latin typeface="Cambria" panose="02040503050406030204" pitchFamily="18" charset="0"/>
              <a:cs typeface="B Nazanin" panose="00000400000000000000" pitchFamily="2" charset="-78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168B175-A22E-4476-3622-F02790B88CF9}"/>
              </a:ext>
            </a:extLst>
          </p:cNvPr>
          <p:cNvSpPr/>
          <p:nvPr/>
        </p:nvSpPr>
        <p:spPr>
          <a:xfrm>
            <a:off x="7633481" y="3121219"/>
            <a:ext cx="2319117" cy="956603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kern="0" dirty="0">
                <a:solidFill>
                  <a:schemeClr val="tx1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روش ساخت</a:t>
            </a:r>
            <a:endParaRPr lang="en-US" sz="3200" b="1" kern="0" dirty="0">
              <a:solidFill>
                <a:schemeClr val="tx1"/>
              </a:solidFill>
              <a:latin typeface="Cambria" panose="02040503050406030204" pitchFamily="18" charset="0"/>
              <a:cs typeface="B Nazanin" panose="00000400000000000000" pitchFamily="2" charset="-7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FFC9DE4-5FE6-3F5C-CC83-AD0EBC458382}"/>
              </a:ext>
            </a:extLst>
          </p:cNvPr>
          <p:cNvSpPr/>
          <p:nvPr/>
        </p:nvSpPr>
        <p:spPr>
          <a:xfrm>
            <a:off x="5146283" y="3153907"/>
            <a:ext cx="2171991" cy="956603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kern="0" dirty="0">
                <a:solidFill>
                  <a:schemeClr val="tx1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فرمولاسیون</a:t>
            </a:r>
            <a:endParaRPr lang="en-US" sz="3200" b="1" kern="0" dirty="0">
              <a:solidFill>
                <a:schemeClr val="tx1"/>
              </a:solidFill>
              <a:latin typeface="Cambria" panose="02040503050406030204" pitchFamily="18" charset="0"/>
              <a:cs typeface="B Nazanin" panose="00000400000000000000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DF9C076-FE84-27DC-025C-0ECCE5D796A2}"/>
              </a:ext>
            </a:extLst>
          </p:cNvPr>
          <p:cNvSpPr/>
          <p:nvPr/>
        </p:nvSpPr>
        <p:spPr>
          <a:xfrm>
            <a:off x="8261986" y="631662"/>
            <a:ext cx="2770160" cy="815926"/>
          </a:xfrm>
          <a:prstGeom prst="roundRect">
            <a:avLst/>
          </a:prstGeom>
          <a:solidFill>
            <a:srgbClr val="FFFF00"/>
          </a:solidFill>
          <a:ln w="825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kern="0" dirty="0">
                <a:solidFill>
                  <a:schemeClr val="tx1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توصیف اختراع</a:t>
            </a:r>
            <a:endParaRPr lang="en-US" sz="3200" b="1" kern="0" dirty="0">
              <a:solidFill>
                <a:schemeClr val="tx1"/>
              </a:solidFill>
              <a:latin typeface="Cambria" panose="02040503050406030204" pitchFamily="18" charset="0"/>
              <a:cs typeface="B Nazanin" panose="00000400000000000000" pitchFamily="2" charset="-78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D3EC92C-858A-63FA-E6CD-5E72925118C4}"/>
              </a:ext>
            </a:extLst>
          </p:cNvPr>
          <p:cNvCxnSpPr/>
          <p:nvPr/>
        </p:nvCxnSpPr>
        <p:spPr>
          <a:xfrm flipH="1">
            <a:off x="1139483" y="1022078"/>
            <a:ext cx="7090117" cy="0"/>
          </a:xfrm>
          <a:prstGeom prst="line">
            <a:avLst/>
          </a:prstGeom>
          <a:ln w="63500">
            <a:solidFill>
              <a:schemeClr val="tx1">
                <a:alpha val="7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883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E372F-97BE-8EEF-A429-47F38B2EC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60C68-2B2E-D804-DCEE-874052693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9E10351-0C67-8635-45ED-A8C0A1F24525}"/>
              </a:ext>
            </a:extLst>
          </p:cNvPr>
          <p:cNvSpPr/>
          <p:nvPr/>
        </p:nvSpPr>
        <p:spPr>
          <a:xfrm>
            <a:off x="5387927" y="3983287"/>
            <a:ext cx="4825218" cy="1319973"/>
          </a:xfrm>
          <a:prstGeom prst="roundRect">
            <a:avLst/>
          </a:prstGeom>
          <a:solidFill>
            <a:srgbClr val="C00000"/>
          </a:solidFill>
          <a:ln w="1047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kern="0" dirty="0">
                <a:solidFill>
                  <a:schemeClr val="bg1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خطوط پررنگ و یکدست مشکی و غیر رنگی</a:t>
            </a:r>
            <a:endParaRPr lang="en-US" sz="2800" b="1" kern="0" dirty="0">
              <a:solidFill>
                <a:schemeClr val="bg1"/>
              </a:solidFill>
              <a:latin typeface="Cambria" panose="02040503050406030204" pitchFamily="18" charset="0"/>
              <a:cs typeface="B Nazanin" panose="00000400000000000000" pitchFamily="2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5FFAAB-8382-D815-AF01-5F5169EB8C80}"/>
              </a:ext>
            </a:extLst>
          </p:cNvPr>
          <p:cNvSpPr/>
          <p:nvPr/>
        </p:nvSpPr>
        <p:spPr>
          <a:xfrm>
            <a:off x="8679767" y="526996"/>
            <a:ext cx="2370990" cy="1001820"/>
          </a:xfrm>
          <a:prstGeom prst="roundRect">
            <a:avLst/>
          </a:prstGeom>
          <a:solidFill>
            <a:srgbClr val="FFFF00"/>
          </a:solidFill>
          <a:ln w="698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kern="0" dirty="0">
                <a:solidFill>
                  <a:schemeClr val="tx1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تصاویر اختراع</a:t>
            </a:r>
            <a:endParaRPr lang="en-US" sz="3200" b="1" kern="0" dirty="0">
              <a:solidFill>
                <a:schemeClr val="tx1"/>
              </a:solidFill>
              <a:latin typeface="Cambria" panose="02040503050406030204" pitchFamily="18" charset="0"/>
              <a:cs typeface="B Nazanin" panose="000004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4622F93-FD8C-BDB3-B1A3-BA5B889D129E}"/>
              </a:ext>
            </a:extLst>
          </p:cNvPr>
          <p:cNvSpPr/>
          <p:nvPr/>
        </p:nvSpPr>
        <p:spPr>
          <a:xfrm>
            <a:off x="5162842" y="1881173"/>
            <a:ext cx="6190957" cy="1734223"/>
          </a:xfrm>
          <a:prstGeom prst="roundRect">
            <a:avLst/>
          </a:prstGeom>
          <a:solidFill>
            <a:schemeClr val="accent6"/>
          </a:solidFill>
          <a:ln w="952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kern="0" dirty="0">
                <a:solidFill>
                  <a:schemeClr val="tx1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ماده (15) آیین نامه اجرایی قانون ثبت اختراعات، طرح های صنعتی و علائم تجاری</a:t>
            </a:r>
            <a:endParaRPr lang="en-US" sz="2800" b="1" kern="0" dirty="0">
              <a:solidFill>
                <a:schemeClr val="tx1"/>
              </a:solidFill>
              <a:latin typeface="Cambria" panose="02040503050406030204" pitchFamily="18" charset="0"/>
              <a:cs typeface="B Nazanin" panose="000004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77DD74-CD80-97FA-5CC8-BC98F9DC33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97" t="42340" r="59111" b="10637"/>
          <a:stretch/>
        </p:blipFill>
        <p:spPr>
          <a:xfrm>
            <a:off x="1083211" y="2119317"/>
            <a:ext cx="3700975" cy="37279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4775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2AF5D-732C-4D91-A104-14E6632B1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163E3A8-75CF-078F-A72D-D8D08EB19C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782" t="48053" r="18181" b="22219"/>
          <a:stretch/>
        </p:blipFill>
        <p:spPr>
          <a:xfrm>
            <a:off x="5064369" y="2720877"/>
            <a:ext cx="4346917" cy="3291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1A70B3-C737-F545-BE88-F190A074B9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92" t="17010" r="54653" b="12391"/>
          <a:stretch/>
        </p:blipFill>
        <p:spPr>
          <a:xfrm>
            <a:off x="633047" y="1789611"/>
            <a:ext cx="3953022" cy="4223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056A14-FE03-319D-9F07-B68522837057}"/>
              </a:ext>
            </a:extLst>
          </p:cNvPr>
          <p:cNvSpPr/>
          <p:nvPr/>
        </p:nvSpPr>
        <p:spPr>
          <a:xfrm>
            <a:off x="8693834" y="1027906"/>
            <a:ext cx="2293034" cy="1040045"/>
          </a:xfrm>
          <a:prstGeom prst="roundRect">
            <a:avLst/>
          </a:prstGeom>
          <a:solidFill>
            <a:srgbClr val="FFFF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kern="0" dirty="0">
                <a:solidFill>
                  <a:schemeClr val="tx1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تصویر اختراع</a:t>
            </a:r>
            <a:endParaRPr lang="en-US" sz="3200" b="1" kern="0" dirty="0">
              <a:solidFill>
                <a:schemeClr val="tx1"/>
              </a:solidFill>
              <a:latin typeface="Cambria" panose="020405030504060302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700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108589-3AF2-D4DC-E03D-C28A06A19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39" y="2091284"/>
            <a:ext cx="2686930" cy="23947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B79CAA-A5F0-383B-B491-E58A4EE2925A}"/>
              </a:ext>
            </a:extLst>
          </p:cNvPr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DEEAD9F-7733-F984-033E-4A6B458793E1}"/>
              </a:ext>
            </a:extLst>
          </p:cNvPr>
          <p:cNvSpPr/>
          <p:nvPr/>
        </p:nvSpPr>
        <p:spPr>
          <a:xfrm>
            <a:off x="4783015" y="2419643"/>
            <a:ext cx="2686930" cy="547692"/>
          </a:xfrm>
          <a:prstGeom prst="roundRect">
            <a:avLst/>
          </a:prstGeom>
          <a:solidFill>
            <a:schemeClr val="bg1"/>
          </a:solidFill>
          <a:ln w="79375">
            <a:solidFill>
              <a:schemeClr val="accent2"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2  Titr" panose="00000700000000000000" pitchFamily="2" charset="-78"/>
              </a:rPr>
              <a:t>صغری فلاحی</a:t>
            </a:r>
            <a:endParaRPr lang="en-US" sz="3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cs typeface="2  Titr" panose="000007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93095AE-F0B8-DDA3-FFE8-DD3DFA308F89}"/>
              </a:ext>
            </a:extLst>
          </p:cNvPr>
          <p:cNvSpPr/>
          <p:nvPr/>
        </p:nvSpPr>
        <p:spPr>
          <a:xfrm>
            <a:off x="2954215" y="3342973"/>
            <a:ext cx="4515729" cy="547692"/>
          </a:xfrm>
          <a:prstGeom prst="roundRect">
            <a:avLst/>
          </a:prstGeom>
          <a:solidFill>
            <a:schemeClr val="bg1"/>
          </a:solidFill>
          <a:ln w="79375">
            <a:solidFill>
              <a:schemeClr val="accent2"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2  Titr" panose="00000700000000000000" pitchFamily="2" charset="-78"/>
              </a:rPr>
              <a:t>دکترای تخصصی پژوهشی</a:t>
            </a:r>
            <a:endParaRPr lang="en-US" sz="3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cs typeface="2  Titr" panose="00000700000000000000" pitchFamily="2" charset="-78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94EE89A-01EA-6388-4918-87BE3F4152A6}"/>
              </a:ext>
            </a:extLst>
          </p:cNvPr>
          <p:cNvSpPr/>
          <p:nvPr/>
        </p:nvSpPr>
        <p:spPr>
          <a:xfrm>
            <a:off x="351692" y="4266303"/>
            <a:ext cx="7118252" cy="547692"/>
          </a:xfrm>
          <a:prstGeom prst="roundRect">
            <a:avLst/>
          </a:prstGeom>
          <a:solidFill>
            <a:schemeClr val="bg1"/>
          </a:solidFill>
          <a:ln w="79375">
            <a:solidFill>
              <a:schemeClr val="accent2"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2  Titr" panose="00000700000000000000" pitchFamily="2" charset="-78"/>
              </a:rPr>
              <a:t>مدیرشرکت  دانش بنیان زایش سبز طبیعت</a:t>
            </a:r>
            <a:endParaRPr lang="en-US" sz="3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59971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45FA2-0082-C577-0F82-E96AB6886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BE991-7BEA-350B-BFE7-8EF274C4F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317DE7-F429-9181-6B96-EBE91EB422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1" t="25425" r="47384" b="5302"/>
          <a:stretch/>
        </p:blipFill>
        <p:spPr>
          <a:xfrm>
            <a:off x="128955" y="2270742"/>
            <a:ext cx="4571999" cy="4005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2A144DD-9102-8679-DC10-2027D3CF14EB}"/>
              </a:ext>
            </a:extLst>
          </p:cNvPr>
          <p:cNvSpPr/>
          <p:nvPr/>
        </p:nvSpPr>
        <p:spPr>
          <a:xfrm>
            <a:off x="7849774" y="437063"/>
            <a:ext cx="3404380" cy="1181686"/>
          </a:xfrm>
          <a:prstGeom prst="roundRect">
            <a:avLst/>
          </a:prstGeom>
          <a:solidFill>
            <a:srgbClr val="FFFF00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kern="0" dirty="0">
                <a:solidFill>
                  <a:schemeClr val="tx1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افشای کافی دستاورد</a:t>
            </a:r>
            <a:endParaRPr lang="en-US" sz="3200" b="1" kern="0" dirty="0">
              <a:solidFill>
                <a:schemeClr val="tx1"/>
              </a:solidFill>
              <a:latin typeface="Cambria" panose="02040503050406030204" pitchFamily="18" charset="0"/>
              <a:cs typeface="B Nazanin" panose="000004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DCDBA9-C146-8CA0-A42D-72F8521EC2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85" t="36506" r="9192" b="6351"/>
          <a:stretch/>
        </p:blipFill>
        <p:spPr>
          <a:xfrm>
            <a:off x="4994031" y="2260074"/>
            <a:ext cx="4262512" cy="4015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71155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2887CA-A9CE-1285-B375-D1051D025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4012" y="365125"/>
            <a:ext cx="3869787" cy="1196389"/>
          </a:xfrm>
          <a:prstGeom prst="roundRect">
            <a:avLst/>
          </a:prstGeom>
          <a:solidFill>
            <a:srgbClr val="FFFF00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kern="0" dirty="0">
                <a:solidFill>
                  <a:schemeClr val="tx1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افشای کافی دستاورد</a:t>
            </a:r>
            <a:endParaRPr lang="en-US" sz="3200" b="1" kern="0" dirty="0">
              <a:solidFill>
                <a:schemeClr val="tx1"/>
              </a:solidFill>
              <a:latin typeface="Cambria" panose="02040503050406030204" pitchFamily="18" charset="0"/>
              <a:cs typeface="B Nazanin" panose="000004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30EE42-F81A-7330-47E6-5FBC221FFC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46" t="24399" r="54423" b="8698"/>
          <a:stretch/>
        </p:blipFill>
        <p:spPr>
          <a:xfrm>
            <a:off x="147710" y="1111348"/>
            <a:ext cx="5268351" cy="5120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615F86E-2C8E-629B-1B1D-4F33C00817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31" t="36916" r="5846" b="11571"/>
          <a:stretch/>
        </p:blipFill>
        <p:spPr>
          <a:xfrm>
            <a:off x="5614179" y="1674055"/>
            <a:ext cx="4613034" cy="3770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94884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5F4B7-75E7-DDDA-9164-664544B04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4B4DBB4-E81B-256F-360C-5AC1C7412E1B}"/>
              </a:ext>
            </a:extLst>
          </p:cNvPr>
          <p:cNvSpPr/>
          <p:nvPr/>
        </p:nvSpPr>
        <p:spPr>
          <a:xfrm>
            <a:off x="9383151" y="473619"/>
            <a:ext cx="1645920" cy="1108574"/>
          </a:xfrm>
          <a:prstGeom prst="roundRect">
            <a:avLst/>
          </a:prstGeom>
          <a:solidFill>
            <a:srgbClr val="FFFF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kern="0" dirty="0">
                <a:solidFill>
                  <a:schemeClr val="tx1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ادعانامه</a:t>
            </a:r>
            <a:endParaRPr lang="en-US" sz="3200" b="1" kern="0" dirty="0">
              <a:solidFill>
                <a:schemeClr val="tx1"/>
              </a:solidFill>
              <a:latin typeface="Cambria" panose="02040503050406030204" pitchFamily="18" charset="0"/>
              <a:cs typeface="B Nazanin" panose="00000400000000000000" pitchFamily="2" charset="-78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C5A9F2-1BD3-72E2-6A3D-AE50BAD13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BFF2AC-B4FB-D634-C7A9-379413BE98B6}"/>
              </a:ext>
            </a:extLst>
          </p:cNvPr>
          <p:cNvSpPr/>
          <p:nvPr/>
        </p:nvSpPr>
        <p:spPr>
          <a:xfrm>
            <a:off x="4979963" y="2053883"/>
            <a:ext cx="6189785" cy="1139483"/>
          </a:xfrm>
          <a:prstGeom prst="roundRect">
            <a:avLst/>
          </a:prstGeom>
          <a:solidFill>
            <a:schemeClr val="accent6"/>
          </a:solid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kern="0" dirty="0">
                <a:solidFill>
                  <a:schemeClr val="tx1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ماده (11) آیین نامه اجرایی قانون اختراعات، طرح های صنعتی و علائم تجاری</a:t>
            </a:r>
            <a:endParaRPr lang="en-US" sz="3200" b="1" kern="0" dirty="0">
              <a:solidFill>
                <a:schemeClr val="tx1"/>
              </a:solidFill>
              <a:latin typeface="Cambria" panose="02040503050406030204" pitchFamily="18" charset="0"/>
              <a:cs typeface="B Nazanin" panose="00000400000000000000" pitchFamily="2" charset="-7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C1904C8-E7AE-43D2-8734-AFB6A339AEAC}"/>
              </a:ext>
            </a:extLst>
          </p:cNvPr>
          <p:cNvSpPr/>
          <p:nvPr/>
        </p:nvSpPr>
        <p:spPr>
          <a:xfrm>
            <a:off x="3418448" y="3468189"/>
            <a:ext cx="6921305" cy="15368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66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kern="0" dirty="0">
                <a:solidFill>
                  <a:schemeClr val="tx1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ادعای اختراع باید عناصر اختراعی را که حمایت از اندرخواست شده است، در چارچوب مشخصه های فنی مشخص کند.</a:t>
            </a:r>
            <a:endParaRPr lang="en-US" sz="3200" b="1" kern="0" dirty="0">
              <a:solidFill>
                <a:schemeClr val="tx1"/>
              </a:solidFill>
              <a:latin typeface="Cambria" panose="02040503050406030204" pitchFamily="18" charset="0"/>
              <a:cs typeface="B Nazanin" panose="00000400000000000000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5650198-3791-3EF9-C65A-27AED38A3305}"/>
              </a:ext>
            </a:extLst>
          </p:cNvPr>
          <p:cNvSpPr/>
          <p:nvPr/>
        </p:nvSpPr>
        <p:spPr>
          <a:xfrm>
            <a:off x="1223889" y="5345723"/>
            <a:ext cx="7990449" cy="11471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kern="0" dirty="0">
                <a:solidFill>
                  <a:schemeClr val="tx1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هر اختراع می تواند مشتمل بر یک یا چند ادعا باشد.</a:t>
            </a:r>
            <a:endParaRPr lang="en-US" sz="3200" b="1" kern="0" dirty="0">
              <a:solidFill>
                <a:schemeClr val="tx1"/>
              </a:solidFill>
              <a:latin typeface="Cambria" panose="020405030504060302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8819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F460-9B8B-CE48-137C-B496EB5F9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8893F-B789-4447-3E5B-DED6D35D8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9ADB07-23BF-070C-E25B-4C0E3C204171}"/>
              </a:ext>
            </a:extLst>
          </p:cNvPr>
          <p:cNvSpPr/>
          <p:nvPr/>
        </p:nvSpPr>
        <p:spPr>
          <a:xfrm>
            <a:off x="3743178" y="1348287"/>
            <a:ext cx="7610622" cy="94204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kern="0" dirty="0">
                <a:solidFill>
                  <a:schemeClr val="tx1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ادعا یا ادعاها صریح یا مجزا  و دارای شرایط زیر باشد</a:t>
            </a:r>
            <a:endParaRPr lang="en-US" sz="3200" b="1" kern="0" dirty="0">
              <a:solidFill>
                <a:schemeClr val="tx1"/>
              </a:solidFill>
              <a:latin typeface="Cambria" panose="02040503050406030204" pitchFamily="18" charset="0"/>
              <a:cs typeface="B Nazanin" panose="000004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90F44AB-522A-356A-1382-76F2D352DCF8}"/>
              </a:ext>
            </a:extLst>
          </p:cNvPr>
          <p:cNvSpPr/>
          <p:nvPr/>
        </p:nvSpPr>
        <p:spPr>
          <a:xfrm>
            <a:off x="4403774" y="3041247"/>
            <a:ext cx="3384452" cy="94204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kern="0" dirty="0">
                <a:solidFill>
                  <a:schemeClr val="tx1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شماره گذاری ترتیبی</a:t>
            </a:r>
            <a:endParaRPr lang="en-US" sz="3200" b="1" kern="0" dirty="0">
              <a:solidFill>
                <a:schemeClr val="tx1"/>
              </a:solidFill>
              <a:latin typeface="Cambria" panose="02040503050406030204" pitchFamily="18" charset="0"/>
              <a:cs typeface="B Nazanin" panose="000004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7AFCEF-0643-B37B-DD25-FB48E1A0431A}"/>
              </a:ext>
            </a:extLst>
          </p:cNvPr>
          <p:cNvSpPr/>
          <p:nvPr/>
        </p:nvSpPr>
        <p:spPr>
          <a:xfrm>
            <a:off x="8088923" y="2395562"/>
            <a:ext cx="2427263" cy="83752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kern="0" dirty="0">
                <a:solidFill>
                  <a:schemeClr val="tx1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تعداد معقول</a:t>
            </a:r>
            <a:endParaRPr lang="en-US" sz="3200" b="1" kern="0" dirty="0">
              <a:solidFill>
                <a:schemeClr val="tx1"/>
              </a:solidFill>
              <a:latin typeface="Cambria" panose="02040503050406030204" pitchFamily="18" charset="0"/>
              <a:cs typeface="B Nazanin" panose="00000400000000000000" pitchFamily="2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056CF30-C63B-A5B0-181C-36BBF5AEA7C8}"/>
              </a:ext>
            </a:extLst>
          </p:cNvPr>
          <p:cNvSpPr/>
          <p:nvPr/>
        </p:nvSpPr>
        <p:spPr>
          <a:xfrm>
            <a:off x="2025747" y="4372971"/>
            <a:ext cx="5331656" cy="83752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kern="0" dirty="0">
                <a:solidFill>
                  <a:schemeClr val="tx1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در چارچوب توصیف اختراع</a:t>
            </a:r>
            <a:endParaRPr lang="en-US" sz="3200" b="1" kern="0" dirty="0">
              <a:solidFill>
                <a:schemeClr val="tx1"/>
              </a:solidFill>
              <a:latin typeface="Cambria" panose="02040503050406030204" pitchFamily="18" charset="0"/>
              <a:cs typeface="B Nazanin" panose="000004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ADE88B-035A-3E4A-AA13-E963F751C15E}"/>
              </a:ext>
            </a:extLst>
          </p:cNvPr>
          <p:cNvSpPr/>
          <p:nvPr/>
        </p:nvSpPr>
        <p:spPr>
          <a:xfrm>
            <a:off x="3927523" y="5385025"/>
            <a:ext cx="5331656" cy="83752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kern="0" dirty="0">
                <a:solidFill>
                  <a:schemeClr val="tx1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بیان ویژگی فنی با جملات مثبت</a:t>
            </a:r>
            <a:endParaRPr lang="en-US" sz="3200" b="1" kern="0" dirty="0">
              <a:solidFill>
                <a:schemeClr val="tx1"/>
              </a:solidFill>
              <a:latin typeface="Cambria" panose="02040503050406030204" pitchFamily="18" charset="0"/>
              <a:cs typeface="B Nazanin" panose="00000400000000000000" pitchFamily="2" charset="-78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56CD17A-4423-A99E-4326-A9A9E81BB21C}"/>
              </a:ext>
            </a:extLst>
          </p:cNvPr>
          <p:cNvSpPr/>
          <p:nvPr/>
        </p:nvSpPr>
        <p:spPr>
          <a:xfrm>
            <a:off x="970671" y="5932734"/>
            <a:ext cx="2772507" cy="633913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kern="0" dirty="0">
                <a:solidFill>
                  <a:schemeClr val="tx1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عدم ذکر مزایا</a:t>
            </a:r>
            <a:endParaRPr lang="en-US" sz="3200" b="1" kern="0" dirty="0">
              <a:solidFill>
                <a:schemeClr val="tx1"/>
              </a:solidFill>
              <a:latin typeface="Cambria" panose="020405030504060302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6658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F68D3-9560-40B1-EE4B-C3187032F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BA9C8-63AA-C92F-06D0-544890672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3FE39C-8DAB-AB4B-3994-A63B63AE24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5" t="14752" r="4231" b="5302"/>
          <a:stretch/>
        </p:blipFill>
        <p:spPr>
          <a:xfrm>
            <a:off x="1" y="0"/>
            <a:ext cx="1225114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65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2B883-D928-ADC5-86B0-97EEDF6AC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CCA55-C45D-205E-4245-B13CAFEEF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1F2D4C-71C7-AB02-91D3-3215B2D904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70" t="18446" r="4807" b="99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58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A766F-4D2A-2EAB-A493-714661B24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60602-D48C-13E6-F015-50AD3B0D3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592A49-E58E-FF58-D569-9AAC6571E6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1" t="18036" r="4346" b="13624"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02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45635-B2F7-2B9E-198C-39C0D9CC1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67BDE-C58B-C518-F560-49DDADEB3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123751-01D2-FE5F-4493-7D052EC8C6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8" t="26084" r="7693" b="9911"/>
          <a:stretch/>
        </p:blipFill>
        <p:spPr>
          <a:xfrm>
            <a:off x="0" y="0"/>
            <a:ext cx="12192000" cy="716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1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1F880-5DDB-A475-64D1-F98F8D5E5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DE0C6-066A-8632-4EC9-83079500E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262FAC-1957-89FD-7BC4-E2B91FE6E7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65" t="28708" r="3885" b="9911"/>
          <a:stretch/>
        </p:blipFill>
        <p:spPr>
          <a:xfrm>
            <a:off x="0" y="-1"/>
            <a:ext cx="12191999" cy="717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721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9072E-4F99-FF50-A53F-A7E5E81CC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D1B0C-26D7-BA47-78CC-373C4EDDA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6A1BAA-F5BB-57CC-C79A-D4FF30EB58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3" t="27681" r="4115" b="991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28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08609-CBDB-6C0A-E5A8-5A0CD2A1B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007B0-7A2A-217A-B032-9CDA21A25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FE5530-338A-815B-8DA0-BC2D9BC0DA8A}"/>
              </a:ext>
            </a:extLst>
          </p:cNvPr>
          <p:cNvSpPr/>
          <p:nvPr/>
        </p:nvSpPr>
        <p:spPr>
          <a:xfrm>
            <a:off x="8243667" y="566566"/>
            <a:ext cx="2124222" cy="92268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>
                <a:alpha val="5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cs typeface="2  Titr" panose="000007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B87543-F0E1-EE67-1BF2-AC9317B38C6A}"/>
              </a:ext>
            </a:extLst>
          </p:cNvPr>
          <p:cNvSpPr/>
          <p:nvPr/>
        </p:nvSpPr>
        <p:spPr>
          <a:xfrm>
            <a:off x="8185881" y="664839"/>
            <a:ext cx="21820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4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2  Titr" panose="00000700000000000000" pitchFamily="2" charset="-78"/>
              </a:rPr>
              <a:t>آشنایی با 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Arrow: Notched Right 8">
            <a:extLst>
              <a:ext uri="{FF2B5EF4-FFF2-40B4-BE49-F238E27FC236}">
                <a16:creationId xmlns:a16="http://schemas.microsoft.com/office/drawing/2014/main" id="{2CECC70B-300D-4E85-276D-28CF3FB9AF7D}"/>
              </a:ext>
            </a:extLst>
          </p:cNvPr>
          <p:cNvSpPr/>
          <p:nvPr/>
        </p:nvSpPr>
        <p:spPr>
          <a:xfrm>
            <a:off x="4401671" y="2620751"/>
            <a:ext cx="3784210" cy="1463040"/>
          </a:xfrm>
          <a:prstGeom prst="notchedRightArrow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>
                <a:solidFill>
                  <a:schemeClr val="tx1"/>
                </a:solidFill>
                <a:cs typeface="2  Titr" panose="00000700000000000000" pitchFamily="2" charset="-78"/>
              </a:rPr>
              <a:t>اصول تصایراختراع</a:t>
            </a:r>
            <a:endParaRPr lang="en-US" sz="3200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10" name="Arrow: Notched Right 9">
            <a:extLst>
              <a:ext uri="{FF2B5EF4-FFF2-40B4-BE49-F238E27FC236}">
                <a16:creationId xmlns:a16="http://schemas.microsoft.com/office/drawing/2014/main" id="{731B32E2-3629-DD28-3FC5-604284336141}"/>
              </a:ext>
            </a:extLst>
          </p:cNvPr>
          <p:cNvSpPr/>
          <p:nvPr/>
        </p:nvSpPr>
        <p:spPr>
          <a:xfrm>
            <a:off x="1712154" y="1311170"/>
            <a:ext cx="5725551" cy="1463040"/>
          </a:xfrm>
          <a:prstGeom prst="notchedRightArrow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>
                <a:solidFill>
                  <a:schemeClr val="tx1"/>
                </a:solidFill>
                <a:cs typeface="2  Titr" panose="00000700000000000000" pitchFamily="2" charset="-78"/>
              </a:rPr>
              <a:t>اصول نگارش فایل توصیف اختراع</a:t>
            </a:r>
            <a:endParaRPr lang="en-US" sz="3200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11" name="Arrow: Notched Right 10">
            <a:extLst>
              <a:ext uri="{FF2B5EF4-FFF2-40B4-BE49-F238E27FC236}">
                <a16:creationId xmlns:a16="http://schemas.microsoft.com/office/drawing/2014/main" id="{9016F892-ACEB-3E2D-A408-11B4BFD7DCE5}"/>
              </a:ext>
            </a:extLst>
          </p:cNvPr>
          <p:cNvSpPr/>
          <p:nvPr/>
        </p:nvSpPr>
        <p:spPr>
          <a:xfrm>
            <a:off x="4811150" y="3983287"/>
            <a:ext cx="4268373" cy="1463040"/>
          </a:xfrm>
          <a:prstGeom prst="notchedRightArrow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>
                <a:solidFill>
                  <a:schemeClr val="tx1"/>
                </a:solidFill>
                <a:cs typeface="2  Titr" panose="00000700000000000000" pitchFamily="2" charset="-78"/>
              </a:rPr>
              <a:t>اصول نگارش ادعا نامه</a:t>
            </a:r>
            <a:endParaRPr lang="en-US" sz="3200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53733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AD74E-69EE-627E-B5DB-D9F427C79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8CC94-B282-637E-81AB-531BD0C6D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4640F3-CA8A-81AC-2951-9637639E28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00" t="24641" r="6875" b="99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63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447A-AD1E-7A55-B84B-F19670B21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C91BE-DDE8-F040-A631-8B7B16A7C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C49F71-7E90-D2EC-B67B-5596CF6B80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01" t="26084" r="12307" b="12187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180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3C1A9-0C20-13CA-3808-CC00E03E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36DF6-3F59-4C3C-58ED-1B18F46BF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15C8BF-FE85-4E18-9C61-77131E4BCA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85" t="27682" r="3307" b="1280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439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B19B9-7D35-E94F-5BC0-3417A9F25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CF241-B6A7-9E9E-32C4-448541A73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25A8E8-7612-02B0-B0C4-7548AEDC2E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99" t="26084" r="6876" b="99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314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DD524-6524-BF03-6C47-E47068D49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C0E58-AE5C-E919-D68D-437CA9D3B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22D9E0-6F5F-1A98-4899-F839ECE763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22960" r="7693" b="78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559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998A3-7A40-38F8-0BAF-C0955A469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AB9E1-FBD1-B9BB-F849-D3BEAE55F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C849FA-A183-D8B9-E683-A242EC006D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46" t="22346" r="7923" b="767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216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DD2F1-1959-637B-5A08-116848018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AA328-B736-AB5C-C938-B97C5E2BB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5D1761-D351-A646-6F43-2F4406B9CE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539" t="26085" r="10116" b="52616"/>
          <a:stretch/>
        </p:blipFill>
        <p:spPr>
          <a:xfrm>
            <a:off x="8090095" y="1960644"/>
            <a:ext cx="1139484" cy="14600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BE6C9F-DB88-E27C-95B9-ADED2C12D7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538" t="50000" r="10116" b="30452"/>
          <a:stretch/>
        </p:blipFill>
        <p:spPr>
          <a:xfrm>
            <a:off x="8090095" y="3706838"/>
            <a:ext cx="1139484" cy="13399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53DC11-1E48-DD57-570E-E51A8DB262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539" t="73601" r="10114" b="9911"/>
          <a:stretch/>
        </p:blipFill>
        <p:spPr>
          <a:xfrm>
            <a:off x="8090095" y="5332954"/>
            <a:ext cx="1139485" cy="11301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4F555C-A04C-257A-AB4F-8ECDFC4970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232" t="30995" r="23615" b="48557"/>
          <a:stretch/>
        </p:blipFill>
        <p:spPr>
          <a:xfrm>
            <a:off x="140677" y="1945017"/>
            <a:ext cx="7695028" cy="14016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CA8EEBF-26DF-5410-2DF4-753F7F9C768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885" t="55798" r="22923" b="17728"/>
          <a:stretch/>
        </p:blipFill>
        <p:spPr>
          <a:xfrm>
            <a:off x="0" y="3516580"/>
            <a:ext cx="7835705" cy="17890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08AC5C0-2611-7A50-867D-ADC32533361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884" t="35994" r="22924" b="56722"/>
          <a:stretch/>
        </p:blipFill>
        <p:spPr>
          <a:xfrm>
            <a:off x="0" y="5398733"/>
            <a:ext cx="7835705" cy="4993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DB7B6E-0B69-B06A-CD35-31D3CC71164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885" t="45742" r="22923" b="47026"/>
          <a:stretch/>
        </p:blipFill>
        <p:spPr>
          <a:xfrm>
            <a:off x="-1" y="6068559"/>
            <a:ext cx="7891975" cy="49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912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0A26D-88C7-C2E4-30F2-9FF32A43B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F953CA-71F9-8A7C-0638-C017155010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89" t="22064" r="6492" b="7723"/>
          <a:stretch/>
        </p:blipFill>
        <p:spPr>
          <a:xfrm>
            <a:off x="0" y="0"/>
            <a:ext cx="12323298" cy="6858000"/>
          </a:xfrm>
        </p:spPr>
      </p:pic>
    </p:spTree>
    <p:extLst>
      <p:ext uri="{BB962C8B-B14F-4D97-AF65-F5344CB8AC3E}">
        <p14:creationId xmlns:p14="http://schemas.microsoft.com/office/powerpoint/2010/main" val="35105644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71543-0101-317F-FEE0-771C19B90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EA258-3593-C57A-170B-AFB6809F3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AF1A3C-D1D6-E6F0-01C8-2E28771B2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2" t="22961" r="5039" b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8B991-FC5C-8E0C-6AF3-221B7C320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335" y="4371865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fa-IR" sz="3200" dirty="0">
                <a:cs typeface="2  Titr" panose="00000700000000000000" pitchFamily="2" charset="-78"/>
              </a:rPr>
              <a:t>متقاضی          وکیل / کارگزار      دفتر ثبت اختراع       گواهی ثبت اختراع</a:t>
            </a:r>
            <a:endParaRPr lang="en-US" sz="3200" dirty="0">
              <a:cs typeface="2  Titr" panose="00000700000000000000" pitchFamily="2" charset="-7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425ADF-D517-FB93-74D4-8AF06BE7DAD9}"/>
              </a:ext>
            </a:extLst>
          </p:cNvPr>
          <p:cNvSpPr/>
          <p:nvPr/>
        </p:nvSpPr>
        <p:spPr>
          <a:xfrm>
            <a:off x="6246055" y="464235"/>
            <a:ext cx="4726745" cy="1212386"/>
          </a:xfrm>
          <a:prstGeom prst="roundRect">
            <a:avLst/>
          </a:prstGeom>
          <a:solidFill>
            <a:schemeClr val="bg1"/>
          </a:solidFill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16A970-0DAC-F7CC-0461-316CE04294F3}"/>
              </a:ext>
            </a:extLst>
          </p:cNvPr>
          <p:cNvSpPr/>
          <p:nvPr/>
        </p:nvSpPr>
        <p:spPr>
          <a:xfrm>
            <a:off x="6352624" y="681037"/>
            <a:ext cx="4620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2  Titr" panose="00000700000000000000" pitchFamily="2" charset="-78"/>
              </a:rPr>
              <a:t>فرایند ثبت اختراع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026" name="Picture 2" descr="Icon Library Businessman PNG Transparent Background, Free Download #14547 -  FreeIconsPNG">
            <a:extLst>
              <a:ext uri="{FF2B5EF4-FFF2-40B4-BE49-F238E27FC236}">
                <a16:creationId xmlns:a16="http://schemas.microsoft.com/office/drawing/2014/main" id="{956D7389-9C8F-1A83-2016-F0A840A980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108" y="2265503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ccount, accountant, arrangement, avatar, character, admin, administrator  icon - Download on Iconfinder">
            <a:extLst>
              <a:ext uri="{FF2B5EF4-FFF2-40B4-BE49-F238E27FC236}">
                <a16:creationId xmlns:a16="http://schemas.microsoft.com/office/drawing/2014/main" id="{477F7A0D-23EB-B81D-5A91-213D11ED2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712" y="2229376"/>
            <a:ext cx="2270760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pplicant Tracking System Know the benefits! - Blog JobConvo">
            <a:extLst>
              <a:ext uri="{FF2B5EF4-FFF2-40B4-BE49-F238E27FC236}">
                <a16:creationId xmlns:a16="http://schemas.microsoft.com/office/drawing/2014/main" id="{1939C34E-3811-C826-FDE9-98CF43443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46" y="2465531"/>
            <a:ext cx="2269587" cy="22338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hite Patent Icon Png - Patent Icon , Free Transparent Clipart - ClipartKey">
            <a:extLst>
              <a:ext uri="{FF2B5EF4-FFF2-40B4-BE49-F238E27FC236}">
                <a16:creationId xmlns:a16="http://schemas.microsoft.com/office/drawing/2014/main" id="{41B5D177-9740-9DE7-BE58-95953B915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80" y="2465531"/>
            <a:ext cx="2269587" cy="22338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7A92F921-4CAE-098E-002E-D8F8B3643A86}"/>
              </a:ext>
            </a:extLst>
          </p:cNvPr>
          <p:cNvSpPr/>
          <p:nvPr/>
        </p:nvSpPr>
        <p:spPr>
          <a:xfrm rot="10800000" flipV="1">
            <a:off x="8138232" y="3582956"/>
            <a:ext cx="524479" cy="440404"/>
          </a:xfrm>
          <a:prstGeom prst="notchedRightArrow">
            <a:avLst/>
          </a:prstGeom>
          <a:solidFill>
            <a:srgbClr val="FFFF00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Notched Right 11">
            <a:extLst>
              <a:ext uri="{FF2B5EF4-FFF2-40B4-BE49-F238E27FC236}">
                <a16:creationId xmlns:a16="http://schemas.microsoft.com/office/drawing/2014/main" id="{28B5C260-F1FD-8D61-B490-4877577CFAFC}"/>
              </a:ext>
            </a:extLst>
          </p:cNvPr>
          <p:cNvSpPr/>
          <p:nvPr/>
        </p:nvSpPr>
        <p:spPr>
          <a:xfrm rot="10800000" flipV="1">
            <a:off x="5526432" y="3637020"/>
            <a:ext cx="524479" cy="440404"/>
          </a:xfrm>
          <a:prstGeom prst="notchedRightArrow">
            <a:avLst/>
          </a:prstGeom>
          <a:solidFill>
            <a:srgbClr val="FFFF00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Notched Right 12">
            <a:extLst>
              <a:ext uri="{FF2B5EF4-FFF2-40B4-BE49-F238E27FC236}">
                <a16:creationId xmlns:a16="http://schemas.microsoft.com/office/drawing/2014/main" id="{2462CD23-6F1D-6A55-616E-AB0525119CC6}"/>
              </a:ext>
            </a:extLst>
          </p:cNvPr>
          <p:cNvSpPr/>
          <p:nvPr/>
        </p:nvSpPr>
        <p:spPr>
          <a:xfrm rot="10800000" flipV="1">
            <a:off x="2732366" y="3637020"/>
            <a:ext cx="496577" cy="440404"/>
          </a:xfrm>
          <a:prstGeom prst="notchedRightArrow">
            <a:avLst/>
          </a:prstGeom>
          <a:solidFill>
            <a:srgbClr val="FFFF00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6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8121985-ECFE-3174-88DF-784BD7E127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68148" y="2754799"/>
            <a:ext cx="2103289" cy="16920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A8D5FF1-0722-1685-AC80-69771ABE4C82}"/>
              </a:ext>
            </a:extLst>
          </p:cNvPr>
          <p:cNvSpPr/>
          <p:nvPr/>
        </p:nvSpPr>
        <p:spPr>
          <a:xfrm>
            <a:off x="5547360" y="552498"/>
            <a:ext cx="5683348" cy="95081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>
                <a:alpha val="7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>
                <a:solidFill>
                  <a:schemeClr val="tx1"/>
                </a:solidFill>
                <a:cs typeface="2  Titr" panose="00000700000000000000" pitchFamily="2" charset="-78"/>
              </a:rPr>
              <a:t>ثبت اختراع: قرارداد دو طرفه</a:t>
            </a:r>
            <a:endParaRPr lang="en-US" sz="3600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705FB1F-5491-DE3D-5D7C-D30BB5742D69}"/>
              </a:ext>
            </a:extLst>
          </p:cNvPr>
          <p:cNvSpPr/>
          <p:nvPr/>
        </p:nvSpPr>
        <p:spPr>
          <a:xfrm>
            <a:off x="2597052" y="1878061"/>
            <a:ext cx="6175717" cy="766665"/>
          </a:xfrm>
          <a:prstGeom prst="roundRect">
            <a:avLst/>
          </a:prstGeom>
          <a:solidFill>
            <a:schemeClr val="bg1"/>
          </a:solidFill>
          <a:ln w="47625">
            <a:solidFill>
              <a:srgbClr val="0070C0">
                <a:alpha val="7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>
                <a:solidFill>
                  <a:schemeClr val="tx1"/>
                </a:solidFill>
                <a:cs typeface="2  Titr" panose="00000700000000000000" pitchFamily="2" charset="-78"/>
              </a:rPr>
              <a:t>افشای کافی دستاورد</a:t>
            </a:r>
            <a:endParaRPr lang="en-US" sz="3600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DE59E4D-0B1D-B025-7447-8A87B3ADE1ED}"/>
              </a:ext>
            </a:extLst>
          </p:cNvPr>
          <p:cNvSpPr/>
          <p:nvPr/>
        </p:nvSpPr>
        <p:spPr>
          <a:xfrm>
            <a:off x="2602523" y="3041632"/>
            <a:ext cx="1867961" cy="111838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>
                <a:cs typeface="2  Titr" panose="00000700000000000000" pitchFamily="2" charset="-78"/>
              </a:rPr>
              <a:t>جامعه</a:t>
            </a:r>
            <a:endParaRPr lang="en-US" sz="4400" dirty="0">
              <a:cs typeface="2  Titr" panose="00000700000000000000" pitchFamily="2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E698015-ADE3-16B1-FCE7-30963F6ED441}"/>
              </a:ext>
            </a:extLst>
          </p:cNvPr>
          <p:cNvSpPr/>
          <p:nvPr/>
        </p:nvSpPr>
        <p:spPr>
          <a:xfrm>
            <a:off x="6207287" y="3011077"/>
            <a:ext cx="3028461" cy="111838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>
                <a:cs typeface="2  Titr" panose="00000700000000000000" pitchFamily="2" charset="-78"/>
              </a:rPr>
              <a:t>مالک اختراع</a:t>
            </a:r>
            <a:endParaRPr lang="en-US" sz="4400" dirty="0">
              <a:cs typeface="2  Titr" panose="000007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C8CDC6-1F33-5026-AA21-01CB4C1BB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052" y="4632914"/>
            <a:ext cx="6175717" cy="8169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A8BFF1-A6CC-2098-9859-078A9C7C3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6464" y="2900623"/>
            <a:ext cx="2224844" cy="2166425"/>
          </a:xfrm>
          <a:prstGeom prst="rect">
            <a:avLst/>
          </a:prstGeom>
        </p:spPr>
      </p:pic>
      <p:pic>
        <p:nvPicPr>
          <p:cNvPr id="2050" name="Picture 2" descr="New research shows what it takes to make society change for the better">
            <a:extLst>
              <a:ext uri="{FF2B5EF4-FFF2-40B4-BE49-F238E27FC236}">
                <a16:creationId xmlns:a16="http://schemas.microsoft.com/office/drawing/2014/main" id="{2072736D-5909-E6B5-1250-BA6EC14B3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1" y="2754799"/>
            <a:ext cx="1979623" cy="16920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B41624-8606-E550-CF27-B49EEBE07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0553" y="4446846"/>
            <a:ext cx="11928264" cy="1325563"/>
          </a:xfrm>
        </p:spPr>
        <p:txBody>
          <a:bodyPr/>
          <a:lstStyle/>
          <a:p>
            <a:r>
              <a:rPr lang="fa-IR" sz="3600" dirty="0">
                <a:solidFill>
                  <a:schemeClr val="tx1"/>
                </a:solidFill>
                <a:latin typeface="+mn-lt"/>
                <a:ea typeface="+mn-ea"/>
                <a:cs typeface="2  Titr" panose="00000700000000000000" pitchFamily="2" charset="-78"/>
              </a:rPr>
              <a:t>حق انحصار در مدت مشخص</a:t>
            </a:r>
            <a:endParaRPr lang="en-US" sz="3600" dirty="0">
              <a:solidFill>
                <a:schemeClr val="tx1"/>
              </a:solidFill>
              <a:latin typeface="+mn-lt"/>
              <a:ea typeface="+mn-ea"/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982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A735E-35FD-05CB-E57A-A59100DDC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012" y="469820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1074B15-36BE-FD1F-799C-F51FE239B0CD}"/>
              </a:ext>
            </a:extLst>
          </p:cNvPr>
          <p:cNvSpPr/>
          <p:nvPr/>
        </p:nvSpPr>
        <p:spPr>
          <a:xfrm>
            <a:off x="5838092" y="675249"/>
            <a:ext cx="524725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D32AB2-73D5-33C7-3B88-0910D0CA27E0}"/>
              </a:ext>
            </a:extLst>
          </p:cNvPr>
          <p:cNvSpPr/>
          <p:nvPr/>
        </p:nvSpPr>
        <p:spPr>
          <a:xfrm>
            <a:off x="5612074" y="708971"/>
            <a:ext cx="59996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2  Titr" panose="00000700000000000000" pitchFamily="2" charset="-78"/>
              </a:rPr>
              <a:t>افشای کافی اختراع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8FDE542-1ADD-2097-0C71-A14D3012AEE5}"/>
              </a:ext>
            </a:extLst>
          </p:cNvPr>
          <p:cNvSpPr/>
          <p:nvPr/>
        </p:nvSpPr>
        <p:spPr>
          <a:xfrm>
            <a:off x="1713914" y="5178220"/>
            <a:ext cx="6217920" cy="10832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2  Titr" panose="00000700000000000000" pitchFamily="2" charset="-78"/>
              </a:rPr>
              <a:t>بدون نیاز به آزمایش بیشتر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391DA5C-BB61-308D-B40F-4771489A5E0D}"/>
              </a:ext>
            </a:extLst>
          </p:cNvPr>
          <p:cNvSpPr/>
          <p:nvPr/>
        </p:nvSpPr>
        <p:spPr>
          <a:xfrm>
            <a:off x="1713914" y="2172050"/>
            <a:ext cx="6217920" cy="10832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3E1E935-8AFC-BC92-1976-D36E2E34E3D8}"/>
              </a:ext>
            </a:extLst>
          </p:cNvPr>
          <p:cNvSpPr/>
          <p:nvPr/>
        </p:nvSpPr>
        <p:spPr>
          <a:xfrm>
            <a:off x="1713914" y="3718339"/>
            <a:ext cx="6217920" cy="10832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2  Titr" panose="00000700000000000000" pitchFamily="2" charset="-78"/>
              </a:rPr>
              <a:t>تنها با خواندن توصیف اختراع و تصویر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2  Titr" panose="00000700000000000000" pitchFamily="2" charset="-78"/>
            </a:endParaRPr>
          </a:p>
        </p:txBody>
      </p:sp>
      <p:pic>
        <p:nvPicPr>
          <p:cNvPr id="3074" name="Picture 2" descr="Reliabilityweb Get Ready, Here Comes the Ultimate Multi-Skilled Worker">
            <a:extLst>
              <a:ext uri="{FF2B5EF4-FFF2-40B4-BE49-F238E27FC236}">
                <a16:creationId xmlns:a16="http://schemas.microsoft.com/office/drawing/2014/main" id="{A9A4D94F-8436-1454-0368-FDFB08D75C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493" y="2000812"/>
            <a:ext cx="1641230" cy="1325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1137A-9D57-4CB1-6EEA-1665CB28C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494" y="3531625"/>
            <a:ext cx="1641229" cy="1325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Free Online Course: Hypothesis-Driven Development from Coursera | Class  Central">
            <a:extLst>
              <a:ext uri="{FF2B5EF4-FFF2-40B4-BE49-F238E27FC236}">
                <a16:creationId xmlns:a16="http://schemas.microsoft.com/office/drawing/2014/main" id="{72F939FC-C0FF-21AA-0D76-DB7F3531B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493" y="4935869"/>
            <a:ext cx="1641229" cy="1325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151BAC-E3AE-F29C-92E8-2C4E472BE8B0}"/>
              </a:ext>
            </a:extLst>
          </p:cNvPr>
          <p:cNvSpPr/>
          <p:nvPr/>
        </p:nvSpPr>
        <p:spPr>
          <a:xfrm>
            <a:off x="1588431" y="2390490"/>
            <a:ext cx="63434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2  Titr" panose="00000700000000000000" pitchFamily="2" charset="-78"/>
              </a:rPr>
              <a:t>شخص با مهارت عادی در زمینه اختراع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8319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ips for Writing an Invention Proposal | Journal">
            <a:extLst>
              <a:ext uri="{FF2B5EF4-FFF2-40B4-BE49-F238E27FC236}">
                <a16:creationId xmlns:a16="http://schemas.microsoft.com/office/drawing/2014/main" id="{E15794F4-B58C-9CF2-8828-6AF90A18FC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573" y="2295549"/>
            <a:ext cx="2678273" cy="29842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uch blame, but lame claim. - 600 Camp">
            <a:extLst>
              <a:ext uri="{FF2B5EF4-FFF2-40B4-BE49-F238E27FC236}">
                <a16:creationId xmlns:a16="http://schemas.microsoft.com/office/drawing/2014/main" id="{6877693D-AAB2-3F70-4F48-2FEE0F140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8" y="2250831"/>
            <a:ext cx="2814125" cy="298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238972C-2B83-625E-51C3-B9D933D4F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320" y="590208"/>
            <a:ext cx="10515600" cy="13255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fa-IR" sz="4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2  Titr" panose="00000700000000000000" pitchFamily="2" charset="-78"/>
              </a:rPr>
              <a:t>افشای کافی اختراع</a:t>
            </a:r>
            <a:r>
              <a:rPr lang="en-US" sz="4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n-US" sz="4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endParaRPr lang="en-US" dirty="0"/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178B9F96-CD8B-FCD3-8BD1-1942F0098367}"/>
              </a:ext>
            </a:extLst>
          </p:cNvPr>
          <p:cNvSpPr txBox="1">
            <a:spLocks/>
          </p:cNvSpPr>
          <p:nvPr/>
        </p:nvSpPr>
        <p:spPr>
          <a:xfrm>
            <a:off x="442320" y="5403221"/>
            <a:ext cx="8257735" cy="11133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a-IR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2  Titr" panose="00000700000000000000" pitchFamily="2" charset="-78"/>
              </a:rPr>
              <a:t>توصیف اختراع            تصاویراختراع                     ادعانامه                        </a:t>
            </a:r>
            <a:r>
              <a:rPr lang="en-US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n-US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endParaRPr lang="en-US" dirty="0"/>
          </a:p>
        </p:txBody>
      </p:sp>
      <p:pic>
        <p:nvPicPr>
          <p:cNvPr id="4104" name="Picture 8" descr="Decoding Myths &amp; Facts about Patents">
            <a:extLst>
              <a:ext uri="{FF2B5EF4-FFF2-40B4-BE49-F238E27FC236}">
                <a16:creationId xmlns:a16="http://schemas.microsoft.com/office/drawing/2014/main" id="{207EC2BD-2B4C-97B5-23FA-2B82D006B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412" y="2250831"/>
            <a:ext cx="2968284" cy="2984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6116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9DB5D-8CD4-5D7F-D4F1-CF5203C3C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4019" y="5381783"/>
            <a:ext cx="11204917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01A9AD-A661-4A59-81D8-FC0AB561D38D}"/>
              </a:ext>
            </a:extLst>
          </p:cNvPr>
          <p:cNvSpPr/>
          <p:nvPr/>
        </p:nvSpPr>
        <p:spPr>
          <a:xfrm>
            <a:off x="7582284" y="493654"/>
            <a:ext cx="33297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800" b="0" cap="none" spc="0" dirty="0">
                <a:ln w="0"/>
                <a:solidFill>
                  <a:srgbClr val="E91810"/>
                </a:solidFill>
                <a:effectLst>
                  <a:reflection blurRad="6350" stA="53000" endA="300" endPos="35500" dir="5400000" sy="-90000" algn="bl" rotWithShape="0"/>
                </a:effectLst>
                <a:cs typeface="2  Titr" panose="00000700000000000000" pitchFamily="2" charset="-78"/>
              </a:rPr>
              <a:t>توصیف اختراع</a:t>
            </a:r>
            <a:endParaRPr lang="en-US" sz="4800" b="0" cap="none" spc="0" dirty="0">
              <a:ln w="0"/>
              <a:solidFill>
                <a:srgbClr val="E91810"/>
              </a:solidFill>
              <a:effectLst>
                <a:reflection blurRad="6350" stA="53000" endA="300" endPos="35500" dir="5400000" sy="-90000" algn="bl" rotWithShape="0"/>
              </a:effectLst>
              <a:cs typeface="2  Titr" panose="000007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0F8FEC-7BF4-E1B9-CC87-D0D92460ED7B}"/>
              </a:ext>
            </a:extLst>
          </p:cNvPr>
          <p:cNvSpPr/>
          <p:nvPr/>
        </p:nvSpPr>
        <p:spPr>
          <a:xfrm>
            <a:off x="9044354" y="1868658"/>
            <a:ext cx="1997612" cy="8721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a-IR" sz="2800" dirty="0">
                <a:solidFill>
                  <a:schemeClr val="tx1"/>
                </a:solidFill>
                <a:cs typeface="2  Titr" panose="00000700000000000000" pitchFamily="2" charset="-78"/>
              </a:rPr>
              <a:t>مقدمه اختراع</a:t>
            </a:r>
            <a:endParaRPr lang="en-US" sz="2800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F093B9C-798A-E0FD-239B-248AF55E3F6A}"/>
              </a:ext>
            </a:extLst>
          </p:cNvPr>
          <p:cNvSpPr/>
          <p:nvPr/>
        </p:nvSpPr>
        <p:spPr>
          <a:xfrm>
            <a:off x="6096000" y="2403230"/>
            <a:ext cx="2636520" cy="8721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a-IR" sz="2800" dirty="0">
                <a:solidFill>
                  <a:schemeClr val="tx1"/>
                </a:solidFill>
                <a:cs typeface="2  Titr" panose="00000700000000000000" pitchFamily="2" charset="-78"/>
              </a:rPr>
              <a:t>زمینه فنی اختراع</a:t>
            </a:r>
            <a:endParaRPr lang="en-US" sz="2800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8E04DDB-3D85-E97E-AB35-C3FF54EE5859}"/>
              </a:ext>
            </a:extLst>
          </p:cNvPr>
          <p:cNvSpPr/>
          <p:nvPr/>
        </p:nvSpPr>
        <p:spPr>
          <a:xfrm>
            <a:off x="1308295" y="2839328"/>
            <a:ext cx="4476457" cy="8721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a-IR" sz="2800" dirty="0">
                <a:solidFill>
                  <a:schemeClr val="tx1"/>
                </a:solidFill>
                <a:cs typeface="2  Titr" panose="00000700000000000000" pitchFamily="2" charset="-78"/>
              </a:rPr>
              <a:t>مشکل فنی و بیان اهداف اختراع</a:t>
            </a:r>
            <a:endParaRPr lang="en-US" sz="2800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F31852D-9CCB-ACD5-AC48-F54653928751}"/>
              </a:ext>
            </a:extLst>
          </p:cNvPr>
          <p:cNvSpPr/>
          <p:nvPr/>
        </p:nvSpPr>
        <p:spPr>
          <a:xfrm>
            <a:off x="7244862" y="3681047"/>
            <a:ext cx="3797104" cy="8721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a-IR" sz="2800" dirty="0">
                <a:solidFill>
                  <a:schemeClr val="tx1"/>
                </a:solidFill>
                <a:cs typeface="2  Titr" panose="00000700000000000000" pitchFamily="2" charset="-78"/>
              </a:rPr>
              <a:t>شرح وضعیت و دانش پیشین</a:t>
            </a:r>
            <a:endParaRPr lang="en-US" sz="2800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56BF021-F2E1-AEB4-4BAC-31085AFB292E}"/>
              </a:ext>
            </a:extLst>
          </p:cNvPr>
          <p:cNvSpPr/>
          <p:nvPr/>
        </p:nvSpPr>
        <p:spPr>
          <a:xfrm>
            <a:off x="3784208" y="4425412"/>
            <a:ext cx="3358661" cy="8721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a-IR" sz="2800" dirty="0">
                <a:solidFill>
                  <a:schemeClr val="tx1"/>
                </a:solidFill>
                <a:cs typeface="2  Titr" panose="00000700000000000000" pitchFamily="2" charset="-78"/>
              </a:rPr>
              <a:t>ارائه راه حل مشکل فنی</a:t>
            </a:r>
            <a:endParaRPr lang="en-US" sz="2800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444C35D-76A6-59E0-BA5B-F6F4163B6430}"/>
              </a:ext>
            </a:extLst>
          </p:cNvPr>
          <p:cNvSpPr/>
          <p:nvPr/>
        </p:nvSpPr>
        <p:spPr>
          <a:xfrm>
            <a:off x="323554" y="4903598"/>
            <a:ext cx="3358661" cy="8721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a-IR" sz="2800" dirty="0">
                <a:solidFill>
                  <a:schemeClr val="tx1"/>
                </a:solidFill>
                <a:cs typeface="2  Titr" panose="00000700000000000000" pitchFamily="2" charset="-78"/>
              </a:rPr>
              <a:t>ارائه راه حل مشکل فنی</a:t>
            </a:r>
            <a:endParaRPr lang="en-US" sz="2800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6A0D5D8-DDEC-7235-B537-E1B0FBE39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46" y="614855"/>
            <a:ext cx="11204917" cy="49692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6F7F228-CA97-64C5-2B24-57AA0980FC9B}"/>
              </a:ext>
            </a:extLst>
          </p:cNvPr>
          <p:cNvSpPr/>
          <p:nvPr/>
        </p:nvSpPr>
        <p:spPr>
          <a:xfrm>
            <a:off x="7756446" y="4847211"/>
            <a:ext cx="1952147" cy="8721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>
                <a:solidFill>
                  <a:schemeClr val="tx1"/>
                </a:solidFill>
                <a:cs typeface="2  Titr" panose="00000700000000000000" pitchFamily="2" charset="-78"/>
              </a:rPr>
              <a:t>نقشه و نمودار</a:t>
            </a:r>
            <a:endParaRPr lang="en-US" sz="2400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948CA34-6590-C960-D0F8-1993D9376485}"/>
              </a:ext>
            </a:extLst>
          </p:cNvPr>
          <p:cNvSpPr/>
          <p:nvPr/>
        </p:nvSpPr>
        <p:spPr>
          <a:xfrm>
            <a:off x="6177353" y="5761494"/>
            <a:ext cx="1952147" cy="8721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>
                <a:solidFill>
                  <a:schemeClr val="tx1"/>
                </a:solidFill>
                <a:cs typeface="2  Titr" panose="00000700000000000000" pitchFamily="2" charset="-78"/>
              </a:rPr>
              <a:t>مزایای اختراع</a:t>
            </a:r>
            <a:endParaRPr lang="en-US" sz="2400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E6645D5-1CDB-5FD1-6EB0-8F685DE00330}"/>
              </a:ext>
            </a:extLst>
          </p:cNvPr>
          <p:cNvSpPr/>
          <p:nvPr/>
        </p:nvSpPr>
        <p:spPr>
          <a:xfrm>
            <a:off x="4209603" y="5883975"/>
            <a:ext cx="1805045" cy="7183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>
                <a:solidFill>
                  <a:schemeClr val="tx1"/>
                </a:solidFill>
                <a:cs typeface="2  Titr" panose="00000700000000000000" pitchFamily="2" charset="-78"/>
              </a:rPr>
              <a:t>نقشه و نمودار</a:t>
            </a:r>
            <a:endParaRPr lang="en-US" sz="2400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2E2717B-ED82-5D6D-A9C1-5A924A94A2C1}"/>
              </a:ext>
            </a:extLst>
          </p:cNvPr>
          <p:cNvSpPr/>
          <p:nvPr/>
        </p:nvSpPr>
        <p:spPr>
          <a:xfrm>
            <a:off x="2222217" y="5894810"/>
            <a:ext cx="1805045" cy="7183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>
                <a:solidFill>
                  <a:schemeClr val="tx1"/>
                </a:solidFill>
                <a:cs typeface="2  Titr" panose="00000700000000000000" pitchFamily="2" charset="-78"/>
              </a:rPr>
              <a:t>کاربرد صنعتی</a:t>
            </a:r>
            <a:endParaRPr lang="en-US" sz="2400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2710B20-A084-2E85-FCE0-7CBD43F7B447}"/>
              </a:ext>
            </a:extLst>
          </p:cNvPr>
          <p:cNvSpPr/>
          <p:nvPr/>
        </p:nvSpPr>
        <p:spPr>
          <a:xfrm>
            <a:off x="345682" y="5915352"/>
            <a:ext cx="1805045" cy="7183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>
                <a:solidFill>
                  <a:schemeClr val="tx1"/>
                </a:solidFill>
                <a:cs typeface="2  Titr" panose="00000700000000000000" pitchFamily="2" charset="-78"/>
              </a:rPr>
              <a:t>روش اجرایی</a:t>
            </a:r>
            <a:endParaRPr lang="en-US" sz="2400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3432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8F0E6-8B8E-6E27-2121-008012A1E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BE7DD-2455-BDB0-7B8D-572DF02A1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6191"/>
            <a:ext cx="10515600" cy="50107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48C3CA-FA2E-0888-FE82-B21E7AA7AFBE}"/>
              </a:ext>
            </a:extLst>
          </p:cNvPr>
          <p:cNvSpPr/>
          <p:nvPr/>
        </p:nvSpPr>
        <p:spPr>
          <a:xfrm>
            <a:off x="8552637" y="365125"/>
            <a:ext cx="26404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0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cs typeface="2  Titr" panose="00000700000000000000" pitchFamily="2" charset="-78"/>
              </a:rPr>
              <a:t>عنوان اختراع</a:t>
            </a:r>
            <a:endParaRPr lang="en-US" sz="4000" b="0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cs typeface="2  Titr" panose="000007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6540372-1F49-39B6-F889-1BE9CE8EF25F}"/>
              </a:ext>
            </a:extLst>
          </p:cNvPr>
          <p:cNvSpPr/>
          <p:nvPr/>
        </p:nvSpPr>
        <p:spPr>
          <a:xfrm>
            <a:off x="2034208" y="2107820"/>
            <a:ext cx="8123583" cy="3127514"/>
          </a:xfrm>
          <a:prstGeom prst="roundRect">
            <a:avLst/>
          </a:prstGeom>
          <a:solidFill>
            <a:schemeClr val="accent6"/>
          </a:solidFill>
          <a:ln w="952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3600" dirty="0">
                <a:solidFill>
                  <a:schemeClr val="tx1"/>
                </a:solidFill>
                <a:cs typeface="2  Titr" panose="00000700000000000000" pitchFamily="2" charset="-78"/>
              </a:rPr>
              <a:t>عنوان اختراع باید به نحوی باشد که ادعایی را مشخص سازد و مشتمل بر کلماتی مثل بهتر و غیره نباشد و ترجیحا بین سه تا ده کلمه باشد</a:t>
            </a:r>
            <a:endParaRPr lang="en-US" sz="3600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09468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x-Sigma-PowerPoint-Template" id="{EA8E9798-4755-C948-B839-16306F18FB04}" vid="{F61C8FC7-FD07-9A4E-AA01-4726E05E428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Patent-PowerPoint-Template</Template>
  <TotalTime>435</TotalTime>
  <Words>462</Words>
  <Application>Microsoft Office PowerPoint</Application>
  <PresentationFormat>Widescreen</PresentationFormat>
  <Paragraphs>92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2  Titr</vt:lpstr>
      <vt:lpstr>Arial</vt:lpstr>
      <vt:lpstr>B Nazanin</vt:lpstr>
      <vt:lpstr>Cambria</vt:lpstr>
      <vt:lpstr>Times New Roman</vt:lpstr>
      <vt:lpstr>Trebuchet MS</vt:lpstr>
      <vt:lpstr>Office Theme</vt:lpstr>
      <vt:lpstr>نگارش پتنت</vt:lpstr>
      <vt:lpstr>PowerPoint Presentation</vt:lpstr>
      <vt:lpstr>PowerPoint Presentation</vt:lpstr>
      <vt:lpstr>متقاضی          وکیل / کارگزار      دفتر ثبت اختراع       گواهی ثبت اختراع</vt:lpstr>
      <vt:lpstr>حق انحصار در مدت مشخص</vt:lpstr>
      <vt:lpstr>PowerPoint Presentation</vt:lpstr>
      <vt:lpstr>افشای کافی اختراع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Polar Cardiac MRI</vt:lpstr>
      <vt:lpstr>زمينه فني اختراع مربوط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افشای کافی دستاورد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BPG</dc:creator>
  <cp:lastModifiedBy>rodht</cp:lastModifiedBy>
  <cp:revision>114</cp:revision>
  <dcterms:created xsi:type="dcterms:W3CDTF">2022-05-16T05:21:46Z</dcterms:created>
  <dcterms:modified xsi:type="dcterms:W3CDTF">2022-05-29T05:48:08Z</dcterms:modified>
</cp:coreProperties>
</file>